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52" r:id="rId2"/>
    <p:sldId id="317" r:id="rId3"/>
    <p:sldId id="541" r:id="rId4"/>
    <p:sldId id="469" r:id="rId5"/>
    <p:sldId id="470" r:id="rId6"/>
    <p:sldId id="507" r:id="rId7"/>
    <p:sldId id="471" r:id="rId8"/>
    <p:sldId id="432" r:id="rId9"/>
    <p:sldId id="318" r:id="rId10"/>
    <p:sldId id="509" r:id="rId11"/>
    <p:sldId id="472" r:id="rId12"/>
    <p:sldId id="343" r:id="rId13"/>
    <p:sldId id="445" r:id="rId14"/>
    <p:sldId id="446" r:id="rId15"/>
    <p:sldId id="455" r:id="rId16"/>
    <p:sldId id="344" r:id="rId17"/>
    <p:sldId id="456" r:id="rId18"/>
    <p:sldId id="573" r:id="rId19"/>
    <p:sldId id="574" r:id="rId20"/>
    <p:sldId id="575" r:id="rId21"/>
    <p:sldId id="576" r:id="rId22"/>
    <p:sldId id="577" r:id="rId23"/>
    <p:sldId id="578" r:id="rId24"/>
    <p:sldId id="457" r:id="rId25"/>
    <p:sldId id="449" r:id="rId26"/>
    <p:sldId id="450" r:id="rId27"/>
    <p:sldId id="345" r:id="rId28"/>
    <p:sldId id="346" r:id="rId29"/>
    <p:sldId id="547" r:id="rId30"/>
    <p:sldId id="447" r:id="rId31"/>
    <p:sldId id="448" r:id="rId32"/>
    <p:sldId id="473" r:id="rId33"/>
    <p:sldId id="511" r:id="rId34"/>
    <p:sldId id="459" r:id="rId35"/>
    <p:sldId id="460" r:id="rId36"/>
    <p:sldId id="570" r:id="rId37"/>
    <p:sldId id="534" r:id="rId38"/>
    <p:sldId id="563" r:id="rId39"/>
    <p:sldId id="564" r:id="rId40"/>
    <p:sldId id="569" r:id="rId41"/>
    <p:sldId id="452" r:id="rId42"/>
    <p:sldId id="387" r:id="rId43"/>
    <p:sldId id="543" r:id="rId44"/>
    <p:sldId id="536" r:id="rId45"/>
    <p:sldId id="540" r:id="rId46"/>
    <p:sldId id="544" r:id="rId47"/>
    <p:sldId id="518" r:id="rId48"/>
    <p:sldId id="519" r:id="rId49"/>
    <p:sldId id="545" r:id="rId50"/>
    <p:sldId id="512" r:id="rId51"/>
    <p:sldId id="548" r:id="rId52"/>
    <p:sldId id="488" r:id="rId53"/>
    <p:sldId id="380" r:id="rId54"/>
    <p:sldId id="514" r:id="rId55"/>
    <p:sldId id="513" r:id="rId56"/>
    <p:sldId id="571" r:id="rId57"/>
    <p:sldId id="572" r:id="rId58"/>
    <p:sldId id="515" r:id="rId59"/>
    <p:sldId id="555" r:id="rId60"/>
    <p:sldId id="556" r:id="rId61"/>
    <p:sldId id="557" r:id="rId62"/>
    <p:sldId id="558" r:id="rId63"/>
    <p:sldId id="549" r:id="rId64"/>
    <p:sldId id="550" r:id="rId65"/>
    <p:sldId id="560" r:id="rId66"/>
    <p:sldId id="561" r:id="rId67"/>
    <p:sldId id="562" r:id="rId68"/>
    <p:sldId id="526" r:id="rId69"/>
    <p:sldId id="551" r:id="rId70"/>
    <p:sldId id="552" r:id="rId71"/>
    <p:sldId id="529" r:id="rId72"/>
    <p:sldId id="375" r:id="rId73"/>
    <p:sldId id="410" r:id="rId74"/>
    <p:sldId id="546" r:id="rId75"/>
    <p:sldId id="530" r:id="rId76"/>
    <p:sldId id="531" r:id="rId77"/>
    <p:sldId id="522" r:id="rId78"/>
    <p:sldId id="392" r:id="rId79"/>
    <p:sldId id="523" r:id="rId80"/>
    <p:sldId id="489" r:id="rId81"/>
    <p:sldId id="490" r:id="rId82"/>
    <p:sldId id="516" r:id="rId83"/>
    <p:sldId id="538" r:id="rId84"/>
    <p:sldId id="539" r:id="rId85"/>
    <p:sldId id="491" r:id="rId86"/>
    <p:sldId id="492" r:id="rId87"/>
    <p:sldId id="559" r:id="rId88"/>
    <p:sldId id="500" r:id="rId89"/>
    <p:sldId id="428" r:id="rId90"/>
    <p:sldId id="565" r:id="rId91"/>
    <p:sldId id="341" r:id="rId92"/>
    <p:sldId id="499" r:id="rId93"/>
    <p:sldId id="407" r:id="rId94"/>
    <p:sldId id="358" r:id="rId95"/>
    <p:sldId id="553" r:id="rId96"/>
    <p:sldId id="554" r:id="rId97"/>
    <p:sldId id="409" r:id="rId98"/>
    <p:sldId id="376" r:id="rId99"/>
    <p:sldId id="496" r:id="rId100"/>
    <p:sldId id="377" r:id="rId101"/>
    <p:sldId id="400" r:id="rId102"/>
    <p:sldId id="505" r:id="rId10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autoAdjust="0"/>
  </p:normalViewPr>
  <p:slideViewPr>
    <p:cSldViewPr snapToGrid="0">
      <p:cViewPr varScale="1">
        <p:scale>
          <a:sx n="89" d="100"/>
          <a:sy n="89" d="100"/>
        </p:scale>
        <p:origin x="466" y="67"/>
      </p:cViewPr>
      <p:guideLst/>
    </p:cSldViewPr>
  </p:slideViewPr>
  <p:notesTextViewPr>
    <p:cViewPr>
      <p:scale>
        <a:sx n="1" d="1"/>
        <a:sy n="1" d="1"/>
      </p:scale>
      <p:origin x="0" y="0"/>
    </p:cViewPr>
  </p:notesTextViewPr>
  <p:sorterViewPr>
    <p:cViewPr varScale="1">
      <p:scale>
        <a:sx n="1" d="1"/>
        <a:sy n="1" d="1"/>
      </p:scale>
      <p:origin x="0" y="-103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039DC-C68C-4E38-91D6-364CBBA86D27}" type="datetimeFigureOut">
              <a:rPr kumimoji="1" lang="ja-JP" altLang="en-US" smtClean="0"/>
              <a:t>2018/1/14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4E6BF-AB7C-47DD-A386-ABEF758C2BC5}" type="slidenum">
              <a:rPr kumimoji="1" lang="ja-JP" altLang="en-US" smtClean="0"/>
              <a:t>‹#›</a:t>
            </a:fld>
            <a:endParaRPr kumimoji="1" lang="ja-JP" altLang="en-US"/>
          </a:p>
        </p:txBody>
      </p:sp>
    </p:spTree>
    <p:extLst>
      <p:ext uri="{BB962C8B-B14F-4D97-AF65-F5344CB8AC3E}">
        <p14:creationId xmlns:p14="http://schemas.microsoft.com/office/powerpoint/2010/main" val="31143389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14</a:t>
            </a:fld>
            <a:endParaRPr kumimoji="1" lang="ja-JP" altLang="en-US"/>
          </a:p>
        </p:txBody>
      </p:sp>
    </p:spTree>
    <p:extLst>
      <p:ext uri="{BB962C8B-B14F-4D97-AF65-F5344CB8AC3E}">
        <p14:creationId xmlns:p14="http://schemas.microsoft.com/office/powerpoint/2010/main" val="314511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ln>
            <a:miter lim="800000"/>
            <a:headEnd/>
            <a:tailEnd/>
          </a:ln>
        </p:spPr>
        <p:txBody>
          <a:bodyPr/>
          <a:lstStyle/>
          <a:p>
            <a:fld id="{942B7A6F-18A0-4C19-BB05-910249524060}" type="slidenum">
              <a:rPr lang="ja-JP" altLang="en-US"/>
              <a:pPr/>
              <a:t>98</a:t>
            </a:fld>
            <a:endParaRPr lang="ja-JP" altLang="en-US"/>
          </a:p>
        </p:txBody>
      </p:sp>
    </p:spTree>
    <p:extLst>
      <p:ext uri="{BB962C8B-B14F-4D97-AF65-F5344CB8AC3E}">
        <p14:creationId xmlns:p14="http://schemas.microsoft.com/office/powerpoint/2010/main" val="332547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30</a:t>
            </a:fld>
            <a:endParaRPr kumimoji="1" lang="ja-JP" altLang="en-US"/>
          </a:p>
        </p:txBody>
      </p:sp>
    </p:spTree>
    <p:extLst>
      <p:ext uri="{BB962C8B-B14F-4D97-AF65-F5344CB8AC3E}">
        <p14:creationId xmlns:p14="http://schemas.microsoft.com/office/powerpoint/2010/main" val="325988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31</a:t>
            </a:fld>
            <a:endParaRPr kumimoji="1" lang="ja-JP" altLang="en-US"/>
          </a:p>
        </p:txBody>
      </p:sp>
    </p:spTree>
    <p:extLst>
      <p:ext uri="{BB962C8B-B14F-4D97-AF65-F5344CB8AC3E}">
        <p14:creationId xmlns:p14="http://schemas.microsoft.com/office/powerpoint/2010/main" val="398226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340C91-93B2-401F-998D-16D3520C07C9}" type="slidenum">
              <a:rPr kumimoji="1" lang="ja-JP" altLang="en-US" smtClean="0"/>
              <a:pPr/>
              <a:t>61</a:t>
            </a:fld>
            <a:endParaRPr kumimoji="1" lang="ja-JP" altLang="en-US"/>
          </a:p>
        </p:txBody>
      </p:sp>
    </p:spTree>
    <p:extLst>
      <p:ext uri="{BB962C8B-B14F-4D97-AF65-F5344CB8AC3E}">
        <p14:creationId xmlns:p14="http://schemas.microsoft.com/office/powerpoint/2010/main" val="409345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0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0356" name="スライド番号プレースホルダ 3"/>
          <p:cNvSpPr>
            <a:spLocks noGrp="1"/>
          </p:cNvSpPr>
          <p:nvPr>
            <p:ph type="sldNum" sz="quarter" idx="5"/>
          </p:nvPr>
        </p:nvSpPr>
        <p:spPr bwMode="auto">
          <a:noFill/>
          <a:ln>
            <a:miter lim="800000"/>
            <a:headEnd/>
            <a:tailEnd/>
          </a:ln>
        </p:spPr>
        <p:txBody>
          <a:bodyPr/>
          <a:lstStyle/>
          <a:p>
            <a:fld id="{F4D3BE6B-46BF-460F-BA3E-5C9FA94F6BA6}" type="slidenum">
              <a:rPr lang="ja-JP" altLang="en-US"/>
              <a:pPr/>
              <a:t>72</a:t>
            </a:fld>
            <a:endParaRPr lang="ja-JP" altLang="en-US"/>
          </a:p>
        </p:txBody>
      </p:sp>
    </p:spTree>
    <p:extLst>
      <p:ext uri="{BB962C8B-B14F-4D97-AF65-F5344CB8AC3E}">
        <p14:creationId xmlns:p14="http://schemas.microsoft.com/office/powerpoint/2010/main" val="142707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4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ln>
            <a:miter lim="800000"/>
            <a:headEnd/>
            <a:tailEnd/>
          </a:ln>
        </p:spPr>
        <p:txBody>
          <a:bodyPr/>
          <a:lstStyle/>
          <a:p>
            <a:fld id="{F16A6E93-B028-414C-B21C-06CEB084363F}" type="slidenum">
              <a:rPr lang="ja-JP" altLang="en-US"/>
              <a:pPr/>
              <a:t>77</a:t>
            </a:fld>
            <a:endParaRPr lang="ja-JP" altLang="en-US"/>
          </a:p>
        </p:txBody>
      </p:sp>
    </p:spTree>
    <p:extLst>
      <p:ext uri="{BB962C8B-B14F-4D97-AF65-F5344CB8AC3E}">
        <p14:creationId xmlns:p14="http://schemas.microsoft.com/office/powerpoint/2010/main" val="47679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67DF43-39E4-4E8B-8A1C-185752A39E82}" type="slidenum">
              <a:rPr lang="ja-JP" altLang="en-US"/>
              <a:pPr eaLnBrk="1" hangingPunct="1"/>
              <a:t>78</a:t>
            </a:fld>
            <a:endParaRPr lang="ja-JP" altLang="en-US"/>
          </a:p>
        </p:txBody>
      </p:sp>
    </p:spTree>
    <p:extLst>
      <p:ext uri="{BB962C8B-B14F-4D97-AF65-F5344CB8AC3E}">
        <p14:creationId xmlns:p14="http://schemas.microsoft.com/office/powerpoint/2010/main" val="220750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8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8308" name="スライド番号プレースホルダ 3"/>
          <p:cNvSpPr>
            <a:spLocks noGrp="1"/>
          </p:cNvSpPr>
          <p:nvPr>
            <p:ph type="sldNum" sz="quarter" idx="5"/>
          </p:nvPr>
        </p:nvSpPr>
        <p:spPr bwMode="auto">
          <a:noFill/>
          <a:ln>
            <a:miter lim="800000"/>
            <a:headEnd/>
            <a:tailEnd/>
          </a:ln>
        </p:spPr>
        <p:txBody>
          <a:bodyPr/>
          <a:lstStyle/>
          <a:p>
            <a:fld id="{39E4A0F6-9C4D-4A64-A8A2-826B696118F5}" type="slidenum">
              <a:rPr lang="ja-JP" altLang="en-US"/>
              <a:pPr/>
              <a:t>79</a:t>
            </a:fld>
            <a:endParaRPr lang="ja-JP" altLang="en-US"/>
          </a:p>
        </p:txBody>
      </p:sp>
    </p:spTree>
    <p:extLst>
      <p:ext uri="{BB962C8B-B14F-4D97-AF65-F5344CB8AC3E}">
        <p14:creationId xmlns:p14="http://schemas.microsoft.com/office/powerpoint/2010/main" val="31021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88</a:t>
            </a:fld>
            <a:endParaRPr kumimoji="1" lang="ja-JP" altLang="en-US"/>
          </a:p>
        </p:txBody>
      </p:sp>
    </p:spTree>
    <p:extLst>
      <p:ext uri="{BB962C8B-B14F-4D97-AF65-F5344CB8AC3E}">
        <p14:creationId xmlns:p14="http://schemas.microsoft.com/office/powerpoint/2010/main" val="424123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43383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64447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422402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5128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24915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3086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159707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83142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296321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387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AD94D-DD2A-4BF1-8F9B-5DF23D5F1AF1}" type="datetimeFigureOut">
              <a:rPr kumimoji="1" lang="ja-JP" altLang="en-US" smtClean="0"/>
              <a:t>2018/1/14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206210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AD94D-DD2A-4BF1-8F9B-5DF23D5F1AF1}" type="datetimeFigureOut">
              <a:rPr kumimoji="1" lang="ja-JP" altLang="en-US" smtClean="0"/>
              <a:t>2018/1/14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8DE80-9B4C-41FF-A253-573EA48E4D16}" type="slidenum">
              <a:rPr kumimoji="1" lang="ja-JP" altLang="en-US" smtClean="0"/>
              <a:t>‹#›</a:t>
            </a:fld>
            <a:endParaRPr kumimoji="1" lang="ja-JP" altLang="en-US"/>
          </a:p>
        </p:txBody>
      </p:sp>
    </p:spTree>
    <p:extLst>
      <p:ext uri="{BB962C8B-B14F-4D97-AF65-F5344CB8AC3E}">
        <p14:creationId xmlns:p14="http://schemas.microsoft.com/office/powerpoint/2010/main" val="369193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Sq4M3nvX6I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UXfsZy5Ru_8" TargetMode="External"/><Relationship Id="rId5" Type="http://schemas.openxmlformats.org/officeDocument/2006/relationships/image" Target="../media/image4.jpeg"/><Relationship Id="rId4" Type="http://schemas.openxmlformats.org/officeDocument/2006/relationships/hyperlink" Target="https://youtu.be/vmkaVoLoFEU"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gunosy.com/articles/aFReA"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第</a:t>
            </a:r>
            <a:r>
              <a:rPr kumimoji="1" lang="en-US" altLang="ja-JP" dirty="0" smtClean="0"/>
              <a:t>14</a:t>
            </a:r>
            <a:r>
              <a:rPr kumimoji="1" lang="ja-JP" altLang="en-US" dirty="0" smtClean="0"/>
              <a:t>回</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8065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２－３　観光情報提供システムという発想</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ja-JP" dirty="0"/>
              <a:t>観光情報システムを公的に考えるようになったのは、旧運輸省（現国土交通省）が</a:t>
            </a:r>
            <a:r>
              <a:rPr lang="en-US" altLang="ja-JP" dirty="0"/>
              <a:t>1973 </a:t>
            </a:r>
            <a:r>
              <a:rPr lang="ja-JP" altLang="ja-JP" dirty="0"/>
              <a:t>年に「観光情報システムの基本的な考え方」を取りまとめたこと</a:t>
            </a:r>
            <a:r>
              <a:rPr lang="ja-JP" altLang="ja-JP" dirty="0" smtClean="0"/>
              <a:t>に</a:t>
            </a:r>
            <a:r>
              <a:rPr lang="ja-JP" altLang="en-US" dirty="0" smtClean="0"/>
              <a:t>始まる</a:t>
            </a:r>
            <a:r>
              <a:rPr lang="ja-JP" altLang="ja-JP" dirty="0" smtClean="0"/>
              <a:t>。</a:t>
            </a:r>
            <a:endParaRPr lang="en-US" altLang="ja-JP" dirty="0" smtClean="0"/>
          </a:p>
          <a:p>
            <a:r>
              <a:rPr lang="ja-JP" altLang="ja-JP" dirty="0" smtClean="0"/>
              <a:t>観光</a:t>
            </a:r>
            <a:r>
              <a:rPr lang="ja-JP" altLang="ja-JP" dirty="0"/>
              <a:t>情報収集提供システム及び公的宿泊施設予約システムの</a:t>
            </a:r>
            <a:r>
              <a:rPr lang="en-US" altLang="ja-JP" dirty="0"/>
              <a:t>2</a:t>
            </a:r>
            <a:r>
              <a:rPr lang="ja-JP" altLang="ja-JP" dirty="0" err="1"/>
              <a:t>つを</a:t>
            </a:r>
            <a:r>
              <a:rPr lang="ja-JP" altLang="ja-JP" dirty="0"/>
              <a:t>柱とする観光情報システムの基本仕様作成のための検討を進める一方、システム開発のための基礎調査として観光資源施設分布状況調査及び情報収集ルート実態調査を実</a:t>
            </a:r>
            <a:r>
              <a:rPr lang="ja-JP" altLang="ja-JP" dirty="0" smtClean="0"/>
              <a:t>施した</a:t>
            </a:r>
            <a:r>
              <a:rPr lang="ja-JP" altLang="ja-JP" dirty="0"/>
              <a:t>。</a:t>
            </a:r>
            <a:r>
              <a:rPr lang="en-US" altLang="ja-JP" dirty="0"/>
              <a:t>(</a:t>
            </a:r>
            <a:r>
              <a:rPr lang="ja-JP" altLang="ja-JP" dirty="0"/>
              <a:t>社</a:t>
            </a:r>
            <a:r>
              <a:rPr lang="en-US" altLang="ja-JP" dirty="0"/>
              <a:t>)</a:t>
            </a:r>
            <a:r>
              <a:rPr lang="ja-JP" altLang="ja-JP" dirty="0"/>
              <a:t>日本観光協会では前者のシステムについて運営主体として、</a:t>
            </a:r>
            <a:r>
              <a:rPr lang="en-US" altLang="ja-JP" dirty="0"/>
              <a:t>1976</a:t>
            </a:r>
            <a:r>
              <a:rPr lang="ja-JP" altLang="ja-JP" dirty="0"/>
              <a:t>年 中央観光情報センターを国鉄新宿駅構内に開設し</a:t>
            </a:r>
            <a:r>
              <a:rPr lang="en-US" altLang="ja-JP" dirty="0"/>
              <a:t> 1977 </a:t>
            </a:r>
            <a:r>
              <a:rPr lang="ja-JP" altLang="ja-JP" dirty="0"/>
              <a:t>年 には全国の観光情報を掲載した「</a:t>
            </a:r>
            <a:r>
              <a:rPr lang="ja-JP" altLang="ja-JP" b="1" dirty="0"/>
              <a:t>全国観光情報ファイル</a:t>
            </a:r>
            <a:r>
              <a:rPr lang="ja-JP" altLang="ja-JP" dirty="0"/>
              <a:t>」全</a:t>
            </a:r>
            <a:r>
              <a:rPr lang="en-US" altLang="ja-JP" dirty="0"/>
              <a:t>10</a:t>
            </a:r>
            <a:r>
              <a:rPr lang="ja-JP" altLang="ja-JP" dirty="0"/>
              <a:t>冊を作</a:t>
            </a:r>
            <a:r>
              <a:rPr lang="ja-JP" altLang="ja-JP" dirty="0" smtClean="0"/>
              <a:t>成した</a:t>
            </a:r>
            <a:r>
              <a:rPr lang="ja-JP" altLang="ja-JP" dirty="0"/>
              <a:t>。</a:t>
            </a:r>
            <a:r>
              <a:rPr lang="en-US" altLang="ja-JP" dirty="0"/>
              <a:t>1984</a:t>
            </a:r>
            <a:r>
              <a:rPr lang="ja-JP" altLang="ja-JP" dirty="0"/>
              <a:t>年度より情報処理の電算化に着手し、</a:t>
            </a:r>
            <a:r>
              <a:rPr lang="en-US" altLang="ja-JP" dirty="0"/>
              <a:t>1985 </a:t>
            </a:r>
            <a:r>
              <a:rPr lang="ja-JP" altLang="ja-JP" dirty="0"/>
              <a:t>年に情報ファイルの電算化を進め、その後「全国観光情報データベース」が作成</a:t>
            </a:r>
            <a:r>
              <a:rPr lang="ja-JP" altLang="ja-JP" dirty="0" smtClean="0"/>
              <a:t>された。</a:t>
            </a:r>
            <a:endParaRPr lang="en-US" altLang="ja-JP" dirty="0" smtClean="0"/>
          </a:p>
          <a:p>
            <a:r>
              <a:rPr lang="en-US" altLang="ja-JP" dirty="0" smtClean="0"/>
              <a:t>20</a:t>
            </a:r>
            <a:r>
              <a:rPr lang="ja-JP" altLang="en-US" dirty="0" smtClean="0"/>
              <a:t>世紀末の</a:t>
            </a:r>
            <a:r>
              <a:rPr lang="ja-JP" altLang="ja-JP" dirty="0" smtClean="0"/>
              <a:t>インターネット</a:t>
            </a:r>
            <a:r>
              <a:rPr lang="ja-JP" altLang="ja-JP" dirty="0"/>
              <a:t>のポータルサイト等においても、観光情報は天気予報、占いと並べて取り扱われるように変化してゆきましたが、品揃えとしてのものであり、他の情報とあわせて提供されている状況にとどまって</a:t>
            </a:r>
            <a:r>
              <a:rPr lang="ja-JP" altLang="ja-JP" dirty="0" smtClean="0"/>
              <a:t>いた</a:t>
            </a:r>
            <a:r>
              <a:rPr lang="ja-JP" altLang="ja-JP" dirty="0"/>
              <a:t>。</a:t>
            </a:r>
          </a:p>
          <a:p>
            <a:endParaRPr kumimoji="1" lang="ja-JP" altLang="en-US" dirty="0"/>
          </a:p>
        </p:txBody>
      </p:sp>
    </p:spTree>
    <p:extLst>
      <p:ext uri="{BB962C8B-B14F-4D97-AF65-F5344CB8AC3E}">
        <p14:creationId xmlns:p14="http://schemas.microsoft.com/office/powerpoint/2010/main" val="11408816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defRPr/>
            </a:pPr>
            <a:r>
              <a:rPr lang="ja-JP" altLang="en-US" dirty="0" smtClean="0"/>
              <a:t>９－１０　</a:t>
            </a:r>
            <a:r>
              <a:rPr lang="ja-JP" altLang="ja-JP" dirty="0" smtClean="0"/>
              <a:t>「心の他者起源説」</a:t>
            </a:r>
            <a:endParaRPr lang="ja-JP" altLang="en-US" dirty="0"/>
          </a:p>
        </p:txBody>
      </p:sp>
      <p:sp>
        <p:nvSpPr>
          <p:cNvPr id="6147" name="コンテンツ プレースホルダ 2"/>
          <p:cNvSpPr>
            <a:spLocks noGrp="1"/>
          </p:cNvSpPr>
          <p:nvPr>
            <p:ph idx="1"/>
          </p:nvPr>
        </p:nvSpPr>
        <p:spPr/>
        <p:txBody>
          <a:bodyPr>
            <a:normAutofit lnSpcReduction="10000"/>
          </a:bodyPr>
          <a:lstStyle/>
          <a:p>
            <a:pPr>
              <a:buNone/>
            </a:pPr>
            <a:r>
              <a:rPr lang="ja-JP" altLang="ja-JP" dirty="0"/>
              <a:t>意識の発生を</a:t>
            </a:r>
            <a:r>
              <a:rPr lang="ja-JP" altLang="ja-JP" b="1" dirty="0"/>
              <a:t>心の他者起源説</a:t>
            </a:r>
            <a:r>
              <a:rPr lang="ja-JP" altLang="ja-JP" dirty="0"/>
              <a:t>は進化論的に</a:t>
            </a:r>
            <a:r>
              <a:rPr lang="ja-JP" altLang="ja-JP" dirty="0" smtClean="0"/>
              <a:t>説明</a:t>
            </a:r>
            <a:endParaRPr lang="ja-JP" altLang="ja-JP" dirty="0"/>
          </a:p>
          <a:p>
            <a:pPr>
              <a:buFontTx/>
              <a:buNone/>
            </a:pPr>
            <a:r>
              <a:rPr lang="ja-JP" altLang="en-US" dirty="0" smtClean="0"/>
              <a:t>①</a:t>
            </a:r>
            <a:r>
              <a:rPr lang="ja-JP" altLang="ja-JP" dirty="0" smtClean="0"/>
              <a:t>最初は</a:t>
            </a:r>
            <a:r>
              <a:rPr lang="ja-JP" altLang="ja-JP" dirty="0" smtClean="0">
                <a:solidFill>
                  <a:srgbClr val="FF0000"/>
                </a:solidFill>
              </a:rPr>
              <a:t>他人に心があると仮定</a:t>
            </a:r>
            <a:r>
              <a:rPr lang="ja-JP" altLang="ja-JP" dirty="0" smtClean="0"/>
              <a:t>して他人の行動を</a:t>
            </a:r>
            <a:r>
              <a:rPr lang="ja-JP" altLang="ja-JP" dirty="0" smtClean="0">
                <a:solidFill>
                  <a:srgbClr val="FF0000"/>
                </a:solidFill>
              </a:rPr>
              <a:t>上手く予測</a:t>
            </a:r>
            <a:r>
              <a:rPr lang="ja-JP" altLang="ja-JP" dirty="0" smtClean="0"/>
              <a:t>することが適応的になった。</a:t>
            </a:r>
            <a:endParaRPr lang="en-US" altLang="ja-JP" dirty="0" smtClean="0"/>
          </a:p>
          <a:p>
            <a:pPr>
              <a:buFontTx/>
              <a:buNone/>
            </a:pPr>
            <a:r>
              <a:rPr lang="ja-JP" altLang="en-US" dirty="0" smtClean="0"/>
              <a:t>②</a:t>
            </a:r>
            <a:r>
              <a:rPr lang="ja-JP" altLang="ja-JP" dirty="0" smtClean="0"/>
              <a:t>次に他人の心を予測するシステムを</a:t>
            </a:r>
            <a:r>
              <a:rPr lang="ja-JP" altLang="ja-JP" dirty="0" smtClean="0">
                <a:solidFill>
                  <a:srgbClr val="FF0000"/>
                </a:solidFill>
              </a:rPr>
              <a:t>ミラーニューロンで照り返し流用</a:t>
            </a:r>
            <a:r>
              <a:rPr lang="ja-JP" altLang="ja-JP" dirty="0" smtClean="0"/>
              <a:t>することで</a:t>
            </a:r>
            <a:r>
              <a:rPr lang="ja-JP" altLang="ja-JP" dirty="0" smtClean="0">
                <a:solidFill>
                  <a:srgbClr val="FF0000"/>
                </a:solidFill>
              </a:rPr>
              <a:t>自分の心を予測</a:t>
            </a:r>
            <a:r>
              <a:rPr lang="ja-JP" altLang="ja-JP" dirty="0" smtClean="0"/>
              <a:t>するになったのではないか。</a:t>
            </a:r>
            <a:endParaRPr lang="en-US" altLang="ja-JP" dirty="0" smtClean="0"/>
          </a:p>
          <a:p>
            <a:pPr>
              <a:buFontTx/>
              <a:buNone/>
            </a:pPr>
            <a:r>
              <a:rPr lang="ja-JP" altLang="en-US" dirty="0" smtClean="0"/>
              <a:t>③</a:t>
            </a:r>
            <a:r>
              <a:rPr lang="ja-JP" altLang="ja-JP" dirty="0" smtClean="0"/>
              <a:t>自分の心は</a:t>
            </a:r>
            <a:r>
              <a:rPr lang="ja-JP" altLang="ja-JP" dirty="0" smtClean="0">
                <a:solidFill>
                  <a:srgbClr val="FF0000"/>
                </a:solidFill>
              </a:rPr>
              <a:t>他</a:t>
            </a:r>
            <a:r>
              <a:rPr lang="ja-JP" altLang="en-US" dirty="0" smtClean="0">
                <a:solidFill>
                  <a:srgbClr val="FF0000"/>
                </a:solidFill>
              </a:rPr>
              <a:t>者</a:t>
            </a:r>
            <a:r>
              <a:rPr lang="ja-JP" altLang="ja-JP" dirty="0" smtClean="0">
                <a:solidFill>
                  <a:srgbClr val="FF0000"/>
                </a:solidFill>
              </a:rPr>
              <a:t>の</a:t>
            </a:r>
            <a:r>
              <a:rPr lang="ja-JP" altLang="en-US" dirty="0" smtClean="0">
                <a:solidFill>
                  <a:srgbClr val="FF0000"/>
                </a:solidFill>
              </a:rPr>
              <a:t>心</a:t>
            </a:r>
            <a:r>
              <a:rPr lang="ja-JP" altLang="ja-JP" dirty="0" smtClean="0">
                <a:solidFill>
                  <a:srgbClr val="FF0000"/>
                </a:solidFill>
              </a:rPr>
              <a:t>を仮定する能力の副産物</a:t>
            </a:r>
            <a:r>
              <a:rPr lang="ja-JP" altLang="ja-JP" dirty="0" smtClean="0"/>
              <a:t>としてできた</a:t>
            </a:r>
            <a:r>
              <a:rPr lang="ja-JP" altLang="en-US" dirty="0" smtClean="0"/>
              <a:t>⇒</a:t>
            </a:r>
            <a:r>
              <a:rPr lang="ja-JP" altLang="ja-JP" dirty="0" smtClean="0"/>
              <a:t>これが前適応に基づく心の起源の仮説で「心の他者起源説」</a:t>
            </a:r>
            <a:endParaRPr lang="en-US" altLang="ja-JP" dirty="0" smtClean="0"/>
          </a:p>
          <a:p>
            <a:pPr>
              <a:buNone/>
            </a:pPr>
            <a:r>
              <a:rPr lang="ja-JP" altLang="ja-JP" dirty="0"/>
              <a:t>（</a:t>
            </a:r>
            <a:r>
              <a:rPr lang="ja-JP" altLang="ja-JP" b="1" dirty="0"/>
              <a:t>ミラーニューロン</a:t>
            </a:r>
            <a:r>
              <a:rPr lang="ja-JP" altLang="ja-JP" dirty="0"/>
              <a:t>とは、霊長類等の高等動物の脳内で、他の個体の行動を見て、まるで自分自身が同じ行動をとっているかのように</a:t>
            </a:r>
            <a:r>
              <a:rPr lang="en-US" altLang="ja-JP" dirty="0"/>
              <a:t>"</a:t>
            </a:r>
            <a:r>
              <a:rPr lang="ja-JP" altLang="ja-JP" dirty="0"/>
              <a:t>鏡</a:t>
            </a:r>
            <a:r>
              <a:rPr lang="en-US" altLang="ja-JP" dirty="0"/>
              <a:t>"</a:t>
            </a:r>
            <a:r>
              <a:rPr lang="ja-JP" altLang="ja-JP" dirty="0" err="1"/>
              <a:t>のような</a:t>
            </a:r>
            <a:r>
              <a:rPr lang="ja-JP" altLang="ja-JP" dirty="0"/>
              <a:t>反応をする神経細胞であることから名付けられました）</a:t>
            </a:r>
            <a:r>
              <a:rPr lang="ja-JP" altLang="ja-JP" dirty="0" smtClean="0"/>
              <a:t>。</a:t>
            </a:r>
          </a:p>
          <a:p>
            <a:endParaRPr lang="ja-JP" altLang="en-US" dirty="0" smtClean="0"/>
          </a:p>
          <a:p>
            <a:endParaRPr lang="ja-JP" altLang="en-US" dirty="0" smtClean="0"/>
          </a:p>
        </p:txBody>
      </p:sp>
    </p:spTree>
    <p:extLst>
      <p:ext uri="{BB962C8B-B14F-4D97-AF65-F5344CB8AC3E}">
        <p14:creationId xmlns:p14="http://schemas.microsoft.com/office/powerpoint/2010/main" val="19112414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smtClean="0"/>
              <a:t>９－１１　「</a:t>
            </a:r>
            <a:r>
              <a:rPr lang="ja-JP" altLang="en-US" dirty="0"/>
              <a:t>量子もつれ」</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a:t>
            </a:r>
            <a:r>
              <a:rPr lang="ja-JP" altLang="en-US" dirty="0"/>
              <a:t>不気味な遠隔</a:t>
            </a:r>
            <a:r>
              <a:rPr lang="ja-JP" altLang="en-US" dirty="0" smtClean="0"/>
              <a:t>作用」と</a:t>
            </a:r>
            <a:r>
              <a:rPr lang="ja-JP" altLang="en-US" dirty="0"/>
              <a:t>は「量子もつれ」という量子効果を指した</a:t>
            </a:r>
            <a:r>
              <a:rPr lang="ja-JP" altLang="en-US" dirty="0" smtClean="0"/>
              <a:t>もの、</a:t>
            </a:r>
            <a:r>
              <a:rPr lang="en-US" altLang="ja-JP" dirty="0" smtClean="0"/>
              <a:t>2</a:t>
            </a:r>
            <a:r>
              <a:rPr lang="ja-JP" altLang="en-US" dirty="0" err="1"/>
              <a:t>つの</a:t>
            </a:r>
            <a:r>
              <a:rPr lang="ja-JP" altLang="en-US" dirty="0"/>
              <a:t>粒子がもつれていた場合、片方の粒子の状態を測定すると、何光年先であろうとも即座にもう片方の粒子に状態が伝わる。しかし、</a:t>
            </a:r>
            <a:r>
              <a:rPr lang="ja-JP" altLang="en-US" b="1" dirty="0"/>
              <a:t>それには宇宙の速度の限界である光速を超えてシグナルが伝わらなければならない</a:t>
            </a:r>
            <a:r>
              <a:rPr lang="ja-JP" altLang="en-US" dirty="0"/>
              <a:t>。このために</a:t>
            </a:r>
            <a:r>
              <a:rPr lang="ja-JP" altLang="en-US" b="1" dirty="0"/>
              <a:t>アインシュタインは量子理論のどこかに不完全な点があり、瞬間的に距離を超える効果なしに粒子の振る舞いを説明するさらに深遠な理論があるはずだと考えた。その深遠な理論は今もなお一部の専門家が捜し求めている</a:t>
            </a:r>
            <a:r>
              <a:rPr lang="ja-JP" altLang="en-US" dirty="0" smtClean="0"/>
              <a:t>。</a:t>
            </a:r>
            <a:endParaRPr lang="en-US" altLang="ja-JP" dirty="0" smtClean="0"/>
          </a:p>
        </p:txBody>
      </p:sp>
    </p:spTree>
    <p:extLst>
      <p:ext uri="{BB962C8B-B14F-4D97-AF65-F5344CB8AC3E}">
        <p14:creationId xmlns:p14="http://schemas.microsoft.com/office/powerpoint/2010/main" val="31436224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９－１２　衛星</a:t>
            </a:r>
            <a:r>
              <a:rPr lang="ja-JP" altLang="en-US" dirty="0"/>
              <a:t>量子通信の研究開発</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長距離・高秘匿化を実現できる衛星量子通信の研究</a:t>
            </a:r>
            <a:r>
              <a:rPr lang="ja-JP" altLang="en-US" dirty="0" smtClean="0"/>
              <a:t>開発は、</a:t>
            </a:r>
            <a:r>
              <a:rPr lang="ja-JP" altLang="en-US" dirty="0"/>
              <a:t>日本、中国、欧米各国で活発に行われて</a:t>
            </a:r>
            <a:r>
              <a:rPr lang="ja-JP" altLang="en-US" dirty="0" smtClean="0"/>
              <a:t>いる。</a:t>
            </a:r>
            <a:r>
              <a:rPr lang="en-US" altLang="ja-JP" dirty="0"/>
              <a:t>2016</a:t>
            </a:r>
            <a:r>
              <a:rPr lang="ja-JP" altLang="en-US" dirty="0"/>
              <a:t>年</a:t>
            </a:r>
            <a:r>
              <a:rPr lang="en-US" altLang="ja-JP" dirty="0"/>
              <a:t>8</a:t>
            </a:r>
            <a:r>
              <a:rPr lang="ja-JP" altLang="en-US" dirty="0"/>
              <a:t>月には、中国科学技術大学を中心とするチームが</a:t>
            </a:r>
            <a:r>
              <a:rPr lang="en-US" altLang="ja-JP" dirty="0"/>
              <a:t>600kg</a:t>
            </a:r>
            <a:r>
              <a:rPr lang="ja-JP" altLang="en-US" dirty="0"/>
              <a:t>の大型の量子科学技術衛星を打ち上げ、</a:t>
            </a:r>
            <a:r>
              <a:rPr lang="en-US" altLang="ja-JP" dirty="0"/>
              <a:t>2017</a:t>
            </a:r>
            <a:r>
              <a:rPr lang="ja-JP" altLang="en-US" dirty="0"/>
              <a:t>年</a:t>
            </a:r>
            <a:r>
              <a:rPr lang="en-US" altLang="ja-JP" dirty="0"/>
              <a:t>6</a:t>
            </a:r>
            <a:r>
              <a:rPr lang="ja-JP" altLang="en-US" dirty="0"/>
              <a:t>月に</a:t>
            </a:r>
            <a:r>
              <a:rPr lang="en-US" altLang="ja-JP" dirty="0"/>
              <a:t>1,200km</a:t>
            </a:r>
            <a:r>
              <a:rPr lang="ja-JP" altLang="en-US" dirty="0"/>
              <a:t>離れた</a:t>
            </a:r>
            <a:r>
              <a:rPr lang="en-US" altLang="ja-JP" dirty="0"/>
              <a:t>2</a:t>
            </a:r>
            <a:r>
              <a:rPr lang="ja-JP" altLang="en-US" dirty="0" err="1"/>
              <a:t>つの</a:t>
            </a:r>
            <a:r>
              <a:rPr lang="ja-JP" altLang="en-US" dirty="0"/>
              <a:t>地上局に向けて衛星から量子もつれ配信を行う実験に成功</a:t>
            </a:r>
            <a:endParaRPr lang="en-US" altLang="ja-JP" dirty="0" smtClean="0"/>
          </a:p>
          <a:p>
            <a:r>
              <a:rPr lang="zh-TW" altLang="en-US" dirty="0"/>
              <a:t>国立研究開発法人情報通信研究</a:t>
            </a:r>
            <a:r>
              <a:rPr lang="zh-TW" altLang="en-US" dirty="0" smtClean="0"/>
              <a:t>機構</a:t>
            </a:r>
            <a:r>
              <a:rPr lang="ja-JP" altLang="en-US" dirty="0"/>
              <a:t>は、超小型</a:t>
            </a:r>
            <a:r>
              <a:rPr lang="ja-JP" altLang="en-US" dirty="0" smtClean="0"/>
              <a:t>衛星を</a:t>
            </a:r>
            <a:r>
              <a:rPr lang="ja-JP" altLang="en-US" dirty="0"/>
              <a:t>使い</a:t>
            </a:r>
            <a:r>
              <a:rPr lang="ja-JP" altLang="en-US" dirty="0" smtClean="0"/>
              <a:t>、地上局</a:t>
            </a:r>
            <a:r>
              <a:rPr lang="ja-JP" altLang="en-US" dirty="0"/>
              <a:t>との間で、光子一個一個のレベルで情報をやり取りする量子通信の実証実験に成功</a:t>
            </a:r>
            <a:endParaRPr lang="en-US" altLang="zh-TW" dirty="0" smtClean="0"/>
          </a:p>
          <a:p>
            <a:r>
              <a:rPr lang="ja-JP" altLang="en-US" dirty="0" smtClean="0"/>
              <a:t>量子</a:t>
            </a:r>
            <a:r>
              <a:rPr lang="ja-JP" altLang="en-US" dirty="0"/>
              <a:t>もつれは</a:t>
            </a:r>
            <a:r>
              <a:rPr lang="ja-JP" altLang="en-US" dirty="0" smtClean="0"/>
              <a:t>壊れやすく、科</a:t>
            </a:r>
            <a:r>
              <a:rPr lang="ja-JP" altLang="en-US" dirty="0"/>
              <a:t>学者が量子もつれを測定したりテレポーテーションを実施できる距離は非常に限られていた</a:t>
            </a:r>
            <a:r>
              <a:rPr lang="ja-JP" altLang="en-US" dirty="0" smtClean="0"/>
              <a:t>。</a:t>
            </a:r>
            <a:endParaRPr lang="en-US" altLang="ja-JP" dirty="0"/>
          </a:p>
          <a:p>
            <a:r>
              <a:rPr lang="ja-JP" altLang="en-US" dirty="0" smtClean="0"/>
              <a:t>理論的</a:t>
            </a:r>
            <a:r>
              <a:rPr lang="ja-JP" altLang="en-US" dirty="0"/>
              <a:t>には、テレポーテーションを行える距離の最大限度は</a:t>
            </a:r>
            <a:r>
              <a:rPr lang="ja-JP" altLang="en-US" dirty="0" smtClean="0"/>
              <a:t>ない</a:t>
            </a:r>
            <a:endParaRPr lang="ja-JP" altLang="en-US" dirty="0"/>
          </a:p>
        </p:txBody>
      </p:sp>
    </p:spTree>
    <p:extLst>
      <p:ext uri="{BB962C8B-B14F-4D97-AF65-F5344CB8AC3E}">
        <p14:creationId xmlns:p14="http://schemas.microsoft.com/office/powerpoint/2010/main" val="99191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kumimoji="1" lang="ja-JP" altLang="en-US" dirty="0" smtClean="0"/>
              <a:t>２－４　カーナビからマンナビ</a:t>
            </a:r>
            <a:r>
              <a:rPr kumimoji="1" lang="en-US" altLang="ja-JP" dirty="0" smtClean="0"/>
              <a:t/>
            </a:r>
            <a:br>
              <a:rPr kumimoji="1" lang="en-US" altLang="ja-JP" dirty="0" smtClean="0"/>
            </a:br>
            <a:r>
              <a:rPr kumimoji="1" lang="ja-JP" altLang="en-US" dirty="0" smtClean="0"/>
              <a:t>　　　　　　　　　そしてニーズ把握の先回りへ</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a:t>観光旅行の移動手段の</a:t>
            </a:r>
            <a:r>
              <a:rPr lang="en-US" altLang="ja-JP" dirty="0"/>
              <a:t>60%</a:t>
            </a:r>
            <a:r>
              <a:rPr lang="ja-JP" altLang="ja-JP" dirty="0"/>
              <a:t>以上は自動車利用であり、観光</a:t>
            </a:r>
            <a:r>
              <a:rPr lang="ja-JP" altLang="ja-JP" dirty="0" smtClean="0"/>
              <a:t>情報</a:t>
            </a:r>
            <a:r>
              <a:rPr lang="ja-JP" altLang="en-US" dirty="0" smtClean="0"/>
              <a:t>提供</a:t>
            </a:r>
            <a:r>
              <a:rPr lang="ja-JP" altLang="ja-JP" dirty="0" smtClean="0"/>
              <a:t>に</a:t>
            </a:r>
            <a:r>
              <a:rPr lang="ja-JP" altLang="ja-JP" dirty="0"/>
              <a:t>対するニーズが飛躍的に増大したのは、カーナビの発達に</a:t>
            </a:r>
            <a:r>
              <a:rPr lang="ja-JP" altLang="ja-JP" dirty="0" smtClean="0"/>
              <a:t>ある。しかしながら</a:t>
            </a:r>
            <a:r>
              <a:rPr lang="ja-JP" altLang="ja-JP" dirty="0"/>
              <a:t>観光情報に対するニーズは単なる旅行情報に留まるのもではなく、車に乗る前から始まり、車を降りてからも求められるもの</a:t>
            </a:r>
            <a:r>
              <a:rPr lang="ja-JP" altLang="ja-JP" dirty="0" smtClean="0"/>
              <a:t>で</a:t>
            </a:r>
            <a:r>
              <a:rPr lang="ja-JP" altLang="en-US" dirty="0" smtClean="0"/>
              <a:t>あり、マンナビの登場が期待されたのである。</a:t>
            </a:r>
            <a:endParaRPr lang="ja-JP" altLang="ja-JP" dirty="0"/>
          </a:p>
          <a:p>
            <a:r>
              <a:rPr lang="ja-JP" altLang="en-US" dirty="0" smtClean="0"/>
              <a:t>マンナビの</a:t>
            </a:r>
            <a:r>
              <a:rPr lang="ja-JP" altLang="ja-JP" dirty="0" smtClean="0"/>
              <a:t>実用化</a:t>
            </a:r>
            <a:r>
              <a:rPr lang="ja-JP" altLang="en-US" dirty="0" smtClean="0"/>
              <a:t>は</a:t>
            </a:r>
            <a:r>
              <a:rPr lang="ja-JP" altLang="ja-JP" dirty="0" smtClean="0"/>
              <a:t>マートフォン</a:t>
            </a:r>
            <a:r>
              <a:rPr lang="ja-JP" altLang="en-US" dirty="0" smtClean="0"/>
              <a:t>の普及にある</a:t>
            </a:r>
            <a:r>
              <a:rPr lang="ja-JP" altLang="ja-JP" dirty="0" smtClean="0"/>
              <a:t>。</a:t>
            </a:r>
            <a:r>
              <a:rPr lang="en-US" altLang="ja-JP" dirty="0"/>
              <a:t>GPS</a:t>
            </a:r>
            <a:r>
              <a:rPr lang="ja-JP" altLang="ja-JP" dirty="0"/>
              <a:t>や</a:t>
            </a:r>
            <a:r>
              <a:rPr lang="en-US" altLang="ja-JP" dirty="0" err="1"/>
              <a:t>wifi</a:t>
            </a:r>
            <a:r>
              <a:rPr lang="ja-JP" altLang="ja-JP" dirty="0"/>
              <a:t>が整備され、利用者の位置のリアルタイムでの把握が可能となり、また外国語情報へのリアルタイムでの変換も可能となり、観光情報の提供はスマホを中心に大きく変貌を遂げて</a:t>
            </a:r>
            <a:r>
              <a:rPr lang="ja-JP" altLang="ja-JP" dirty="0" smtClean="0"/>
              <a:t>い</a:t>
            </a:r>
            <a:r>
              <a:rPr lang="ja-JP" altLang="en-US" dirty="0" smtClean="0"/>
              <a:t>る。</a:t>
            </a:r>
            <a:r>
              <a:rPr lang="ja-JP" altLang="ja-JP" b="1" dirty="0" smtClean="0"/>
              <a:t>観光</a:t>
            </a:r>
            <a:r>
              <a:rPr lang="ja-JP" altLang="ja-JP" b="1" dirty="0"/>
              <a:t>アプリ</a:t>
            </a:r>
            <a:r>
              <a:rPr lang="ja-JP" altLang="ja-JP" dirty="0"/>
              <a:t>も情報爆発といわれるくらいあふれ返って</a:t>
            </a:r>
            <a:r>
              <a:rPr lang="ja-JP" altLang="ja-JP" dirty="0" smtClean="0"/>
              <a:t>い</a:t>
            </a:r>
            <a:r>
              <a:rPr lang="ja-JP" altLang="en-US" dirty="0" smtClean="0"/>
              <a:t>る。</a:t>
            </a:r>
            <a:endParaRPr lang="en-US" altLang="ja-JP" dirty="0" smtClean="0"/>
          </a:p>
          <a:p>
            <a:r>
              <a:rPr lang="ja-JP" altLang="ja-JP" dirty="0" smtClean="0"/>
              <a:t>これから</a:t>
            </a:r>
            <a:r>
              <a:rPr lang="ja-JP" altLang="ja-JP" dirty="0"/>
              <a:t>は、利用者のニーズを先回りして提供できるものが生き残って</a:t>
            </a:r>
            <a:r>
              <a:rPr lang="ja-JP" altLang="ja-JP" dirty="0" smtClean="0"/>
              <a:t>ゆく</a:t>
            </a:r>
            <a:r>
              <a:rPr lang="ja-JP" altLang="en-US" dirty="0" smtClean="0"/>
              <a:t>はずである</a:t>
            </a:r>
            <a:r>
              <a:rPr lang="ja-JP" altLang="ja-JP" dirty="0" smtClean="0"/>
              <a:t>。</a:t>
            </a:r>
            <a:r>
              <a:rPr lang="ja-JP" altLang="en-US" dirty="0" smtClean="0"/>
              <a:t>そのため、Ｇｏｏｇｌｅ等人流ビッグデータの収集に着目したビジネスモデルが</a:t>
            </a:r>
            <a:r>
              <a:rPr lang="ja-JP" altLang="en-US" dirty="0"/>
              <a:t>発生</a:t>
            </a:r>
            <a:r>
              <a:rPr lang="ja-JP" altLang="en-US" dirty="0" smtClean="0"/>
              <a:t>している。</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1675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en-US" dirty="0" smtClean="0"/>
              <a:t>３－</a:t>
            </a:r>
            <a:r>
              <a:rPr lang="ja-JP" altLang="en-US" dirty="0"/>
              <a:t>１　脳への刺激と人流・観光資源評価</a:t>
            </a:r>
            <a:endParaRPr kumimoji="1" lang="ja-JP" altLang="en-US" dirty="0"/>
          </a:p>
        </p:txBody>
      </p:sp>
      <p:sp>
        <p:nvSpPr>
          <p:cNvPr id="3" name="コンテンツ プレースホルダー 2"/>
          <p:cNvSpPr>
            <a:spLocks noGrp="1"/>
          </p:cNvSpPr>
          <p:nvPr>
            <p:ph idx="1"/>
          </p:nvPr>
        </p:nvSpPr>
        <p:spPr>
          <a:noFill/>
        </p:spPr>
        <p:txBody>
          <a:bodyPr/>
          <a:lstStyle/>
          <a:p>
            <a:r>
              <a:rPr lang="ja-JP" altLang="en-US" dirty="0" smtClean="0"/>
              <a:t>人流</a:t>
            </a:r>
            <a:r>
              <a:rPr lang="ja-JP" altLang="en-US" dirty="0"/>
              <a:t>・観光概念を思索すると、</a:t>
            </a:r>
            <a:r>
              <a:rPr lang="ja-JP" altLang="en-US" dirty="0">
                <a:solidFill>
                  <a:srgbClr val="FF0000"/>
                </a:solidFill>
              </a:rPr>
              <a:t>人間の行動には法則性があるのか</a:t>
            </a:r>
            <a:r>
              <a:rPr lang="ja-JP" altLang="en-US" dirty="0"/>
              <a:t>という 命題に行き着く。言い換えれば、時間の使い方は意思により自由になるか ということである</a:t>
            </a:r>
            <a:r>
              <a:rPr lang="ja-JP" altLang="en-US" dirty="0" smtClean="0"/>
              <a:t>。</a:t>
            </a:r>
            <a:endParaRPr lang="en-US" altLang="ja-JP" dirty="0" smtClean="0"/>
          </a:p>
          <a:p>
            <a:r>
              <a:rPr lang="ja-JP" altLang="en-US" dirty="0" smtClean="0"/>
              <a:t>ウェアラブルセンサー</a:t>
            </a:r>
            <a:r>
              <a:rPr lang="ja-JP" altLang="en-US" dirty="0"/>
              <a:t>により得られたヒューマンビッ グデータについては、これらを基に、人間や社会に普遍的に見られる</a:t>
            </a:r>
            <a:r>
              <a:rPr lang="ja-JP" altLang="en-US" dirty="0" smtClean="0"/>
              <a:t>法則等</a:t>
            </a:r>
            <a:r>
              <a:rPr lang="ja-JP" altLang="en-US" dirty="0"/>
              <a:t>を帰納的に明らかにする試みが行われ始めて</a:t>
            </a:r>
            <a:r>
              <a:rPr lang="ja-JP" altLang="en-US" dirty="0" smtClean="0"/>
              <a:t>いる。</a:t>
            </a:r>
            <a:endParaRPr lang="en-US" altLang="ja-JP" dirty="0" smtClean="0"/>
          </a:p>
          <a:p>
            <a:r>
              <a:rPr lang="ja-JP" altLang="en-US" dirty="0"/>
              <a:t>人の移動に法則性がないとすれば、科学としての観光研究は全く無駄なことになるはずであり、ギャンブルと同じく、芸の問題になる</a:t>
            </a:r>
            <a:r>
              <a:rPr lang="ja-JP" altLang="en-US" dirty="0" smtClean="0"/>
              <a:t>。</a:t>
            </a:r>
            <a:endParaRPr lang="en-US" altLang="ja-JP" dirty="0"/>
          </a:p>
        </p:txBody>
      </p:sp>
    </p:spTree>
    <p:extLst>
      <p:ext uri="{BB962C8B-B14F-4D97-AF65-F5344CB8AC3E}">
        <p14:creationId xmlns:p14="http://schemas.microsoft.com/office/powerpoint/2010/main" val="414590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en-US" dirty="0"/>
              <a:t>３</a:t>
            </a:r>
            <a:r>
              <a:rPr kumimoji="1" lang="ja-JP" altLang="en-US" dirty="0" smtClean="0"/>
              <a:t>－２　ＳＣＭ概念、ＤＣＭ概念と人流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流ではＳＣＭが基本になっている。物の生産は注文を受けてから生産を開始ことが無駄がないが、それでは利用者ニーズに対応できないことから、見込み生産が行われる。その結果、在庫をコストが発生するところから、ＳＣＭが考えられたのであり、</a:t>
            </a:r>
            <a:r>
              <a:rPr lang="ja-JP" altLang="en-US" dirty="0" smtClean="0"/>
              <a:t>ＤＣＭ</a:t>
            </a:r>
            <a:r>
              <a:rPr lang="ja-JP" altLang="en-US" dirty="0"/>
              <a:t>が理想なのである。</a:t>
            </a:r>
            <a:endParaRPr kumimoji="1" lang="en-US" altLang="ja-JP" dirty="0" smtClean="0"/>
          </a:p>
          <a:p>
            <a:r>
              <a:rPr lang="ja-JP" altLang="en-US" dirty="0"/>
              <a:t>モノの移動以上にヒトの移動にはコストがかかるが</a:t>
            </a:r>
            <a:r>
              <a:rPr lang="ja-JP" altLang="en-US" dirty="0" smtClean="0"/>
              <a:t>、</a:t>
            </a:r>
            <a:r>
              <a:rPr kumimoji="1" lang="ja-JP" altLang="en-US" dirty="0" smtClean="0"/>
              <a:t>人流でも、ＤＣＭが理想であることには変わりがない。それができないから、定時定路線運行が行われるのであり、マイカーが選好されるのである。人流データをビッグデータとして解析できるようになってくれば、ＤＣＭが可能となるのである。</a:t>
            </a:r>
            <a:endParaRPr kumimoji="1" lang="en-US" altLang="ja-JP" dirty="0" smtClean="0"/>
          </a:p>
        </p:txBody>
      </p:sp>
    </p:spTree>
    <p:extLst>
      <p:ext uri="{BB962C8B-B14F-4D97-AF65-F5344CB8AC3E}">
        <p14:creationId xmlns:p14="http://schemas.microsoft.com/office/powerpoint/2010/main" val="245828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r>
              <a:rPr lang="ja-JP" altLang="en-US" dirty="0" smtClean="0"/>
              <a:t>人流・観光マーケティング（１）</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
        <p:nvSpPr>
          <p:cNvPr id="12" name="円/楕円 11"/>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9530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410" y="365125"/>
            <a:ext cx="11872823" cy="1325563"/>
          </a:xfrm>
          <a:ln>
            <a:solidFill>
              <a:schemeClr val="accent1"/>
            </a:solidFill>
          </a:ln>
        </p:spPr>
        <p:txBody>
          <a:bodyPr>
            <a:normAutofit/>
          </a:bodyPr>
          <a:lstStyle/>
          <a:p>
            <a:pPr algn="ctr"/>
            <a:r>
              <a:rPr lang="ja-JP" altLang="ja-JP" b="1" dirty="0"/>
              <a:t>　</a:t>
            </a:r>
            <a:r>
              <a:rPr lang="ja-JP" altLang="en-US" b="1" dirty="0" smtClean="0"/>
              <a:t>４－１　</a:t>
            </a:r>
            <a:r>
              <a:rPr lang="ja-JP" altLang="ja-JP" b="1" dirty="0" smtClean="0"/>
              <a:t>ウェアラブルデバイス</a:t>
            </a:r>
            <a:r>
              <a:rPr lang="ja-JP" altLang="en-US" b="1" dirty="0" smtClean="0"/>
              <a:t>活用</a:t>
            </a:r>
            <a:r>
              <a:rPr lang="ja-JP" altLang="ja-JP" b="1" dirty="0" smtClean="0"/>
              <a:t>による</a:t>
            </a:r>
            <a:r>
              <a:rPr lang="en-US" altLang="ja-JP" b="1" dirty="0" smtClean="0"/>
              <a:t/>
            </a:r>
            <a:br>
              <a:rPr lang="en-US" altLang="ja-JP" b="1" dirty="0" smtClean="0"/>
            </a:br>
            <a:r>
              <a:rPr lang="ja-JP" altLang="ja-JP" b="1" dirty="0" smtClean="0"/>
              <a:t>観光の</a:t>
            </a:r>
            <a:r>
              <a:rPr lang="ja-JP" altLang="ja-JP" b="1" dirty="0"/>
              <a:t>構造改革</a:t>
            </a:r>
            <a:endParaRPr lang="ja-JP" altLang="ja-JP" dirty="0"/>
          </a:p>
        </p:txBody>
      </p:sp>
      <p:sp>
        <p:nvSpPr>
          <p:cNvPr id="4" name="コンテンツ プレースホルダー 2"/>
          <p:cNvSpPr>
            <a:spLocks noGrp="1"/>
          </p:cNvSpPr>
          <p:nvPr>
            <p:ph idx="1"/>
          </p:nvPr>
        </p:nvSpPr>
        <p:spPr/>
        <p:txBody>
          <a:bodyPr>
            <a:normAutofit/>
          </a:bodyPr>
          <a:lstStyle/>
          <a:p>
            <a:r>
              <a:rPr lang="ja-JP" altLang="ja-JP" dirty="0" smtClean="0"/>
              <a:t>都</a:t>
            </a:r>
            <a:r>
              <a:rPr lang="ja-JP" altLang="ja-JP" dirty="0"/>
              <a:t>名所図会は江戸時代に大成功を収めたガイドブックである。川柳「ほう杖で路銀いらずの名所図会」にあるとおり、擬似的な旅をするための書物としても楽しまれもした。</a:t>
            </a:r>
          </a:p>
          <a:p>
            <a:r>
              <a:rPr lang="ja-JP" altLang="ja-JP" dirty="0"/>
              <a:t>位置情報、地図情報を搭載したスマホの出現は、在来型の観光</a:t>
            </a:r>
            <a:r>
              <a:rPr lang="ja-JP" altLang="ja-JP" dirty="0" smtClean="0"/>
              <a:t>ガイドブック</a:t>
            </a:r>
            <a:r>
              <a:rPr lang="ja-JP" altLang="en-US" dirty="0" smtClean="0"/>
              <a:t>を不要にした</a:t>
            </a:r>
            <a:r>
              <a:rPr lang="ja-JP" altLang="ja-JP" dirty="0" smtClean="0"/>
              <a:t>。</a:t>
            </a:r>
            <a:r>
              <a:rPr lang="en-US" altLang="ja-JP" dirty="0"/>
              <a:t>Google Map</a:t>
            </a:r>
            <a:r>
              <a:rPr lang="ja-JP" altLang="ja-JP" dirty="0"/>
              <a:t>や</a:t>
            </a:r>
            <a:r>
              <a:rPr lang="en-US" altLang="ja-JP" dirty="0"/>
              <a:t>Street View</a:t>
            </a:r>
            <a:r>
              <a:rPr lang="ja-JP" altLang="ja-JP" dirty="0"/>
              <a:t>など様々な無料アプリが供給され、観光資源の案内ガイドブックとして使用されている。</a:t>
            </a:r>
            <a:r>
              <a:rPr lang="ja-JP" altLang="ja-JP" dirty="0" smtClean="0"/>
              <a:t>いずれ</a:t>
            </a:r>
            <a:r>
              <a:rPr lang="ja-JP" altLang="en-US" dirty="0" smtClean="0"/>
              <a:t>すべてが</a:t>
            </a:r>
            <a:r>
              <a:rPr lang="en-US" altLang="ja-JP" dirty="0" smtClean="0"/>
              <a:t>GOOGLE</a:t>
            </a:r>
            <a:r>
              <a:rPr lang="ja-JP" altLang="ja-JP" dirty="0"/>
              <a:t>に代表される無償ビジネスモデルに吸収されてゆくであろう</a:t>
            </a:r>
            <a:r>
              <a:rPr lang="ja-JP" altLang="ja-JP" dirty="0" smtClean="0"/>
              <a:t>。</a:t>
            </a:r>
            <a:endParaRPr lang="ja-JP" altLang="ja-JP" dirty="0"/>
          </a:p>
        </p:txBody>
      </p:sp>
    </p:spTree>
    <p:extLst>
      <p:ext uri="{BB962C8B-B14F-4D97-AF65-F5344CB8AC3E}">
        <p14:creationId xmlns:p14="http://schemas.microsoft.com/office/powerpoint/2010/main" val="105135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４－２　ウェアラブルセンサー</a:t>
            </a:r>
            <a:r>
              <a:rPr lang="ja-JP" altLang="en-US" dirty="0"/>
              <a:t>に</a:t>
            </a:r>
            <a:r>
              <a:rPr lang="ja-JP" altLang="en-US" dirty="0" smtClean="0"/>
              <a:t>よる</a:t>
            </a:r>
            <a:r>
              <a:rPr lang="en-US" altLang="ja-JP" dirty="0" smtClean="0"/>
              <a:t/>
            </a:r>
            <a:br>
              <a:rPr lang="en-US" altLang="ja-JP" dirty="0" smtClean="0"/>
            </a:br>
            <a:r>
              <a:rPr lang="ja-JP" altLang="en-US" dirty="0" smtClean="0"/>
              <a:t>観光</a:t>
            </a:r>
            <a:r>
              <a:rPr lang="ja-JP" altLang="en-US" dirty="0"/>
              <a:t>行動の分析実験</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人の感性や心拍</a:t>
            </a:r>
            <a:r>
              <a:rPr lang="ja-JP" altLang="en-US" dirty="0" smtClean="0"/>
              <a:t>数等は、</a:t>
            </a:r>
            <a:r>
              <a:rPr lang="ja-JP" altLang="en-US" dirty="0"/>
              <a:t>感性</a:t>
            </a:r>
            <a:r>
              <a:rPr lang="ja-JP" altLang="en-US" dirty="0" smtClean="0"/>
              <a:t>アナライザー等ウェ </a:t>
            </a:r>
            <a:r>
              <a:rPr lang="ja-JP" altLang="en-US" dirty="0"/>
              <a:t>アラブルデバイスを用いて把握</a:t>
            </a:r>
            <a:r>
              <a:rPr lang="ja-JP" altLang="en-US" dirty="0" smtClean="0"/>
              <a:t>できる。</a:t>
            </a:r>
            <a:r>
              <a:rPr lang="ja-JP" altLang="en-US" dirty="0"/>
              <a:t>この</a:t>
            </a:r>
            <a:r>
              <a:rPr lang="ja-JP" altLang="en-US" dirty="0" smtClean="0"/>
              <a:t>ウェアラブルデバイス</a:t>
            </a:r>
            <a:r>
              <a:rPr lang="ja-JP" altLang="en-US" dirty="0"/>
              <a:t>を用いて、人流・観光資源に対する観光客の感性の違いを</a:t>
            </a:r>
            <a:r>
              <a:rPr lang="ja-JP" altLang="en-US" dirty="0" smtClean="0"/>
              <a:t>把握ができない</a:t>
            </a:r>
            <a:r>
              <a:rPr lang="ja-JP" altLang="en-US" dirty="0"/>
              <a:t>かと</a:t>
            </a:r>
            <a:r>
              <a:rPr lang="ja-JP" altLang="en-US" dirty="0" smtClean="0"/>
              <a:t>いう発想に基づき、</a:t>
            </a:r>
            <a:r>
              <a:rPr lang="ja-JP" altLang="en-US" dirty="0"/>
              <a:t>人流・観光資源の客観的評価の方法論、 指標等の構築を目指すため、ウェアラブル観光委員会（委員長寺前秀一） を設置し実証事件を</a:t>
            </a:r>
            <a:r>
              <a:rPr lang="ja-JP" altLang="en-US" dirty="0" smtClean="0"/>
              <a:t>行った。</a:t>
            </a:r>
            <a:r>
              <a:rPr lang="ja-JP" altLang="en-US" dirty="0"/>
              <a:t>二○一五年十月三一日、日本に</a:t>
            </a:r>
            <a:r>
              <a:rPr lang="ja-JP" altLang="en-US" dirty="0" smtClean="0"/>
              <a:t>留学</a:t>
            </a:r>
            <a:r>
              <a:rPr lang="ja-JP" altLang="en-US" dirty="0"/>
              <a:t>してきている大学生（ナイジェリア人、中国人）と日本人の三人の被験者に、スカイツリー、浅草、秋葉原を観光してもらい、その感性データを 収集した</a:t>
            </a:r>
            <a:endParaRPr kumimoji="1" lang="ja-JP" altLang="en-US" dirty="0"/>
          </a:p>
        </p:txBody>
      </p:sp>
    </p:spTree>
    <p:extLst>
      <p:ext uri="{BB962C8B-B14F-4D97-AF65-F5344CB8AC3E}">
        <p14:creationId xmlns:p14="http://schemas.microsoft.com/office/powerpoint/2010/main" val="397396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４－３　ウェアラブル・デバイス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　</a:t>
            </a:r>
            <a:r>
              <a:rPr lang="en-US" altLang="ja-JP" dirty="0"/>
              <a:t>Google Glass</a:t>
            </a:r>
            <a:r>
              <a:rPr lang="ja-JP" altLang="ja-JP" dirty="0"/>
              <a:t>をはじめウェアラブルデバイスの進歩は、観光学研究に科学的なデータを大量に提供する時代をもたらす。位置情報を装備したウェアラブルデバイスは、住所、年齢、性別等の観光者の属性はもとより、観光行動の詳細をリアルタイムで把握しデータベース化する。漠然とした浅草寺という対象ではなく、浅草寺のどの部分に観光者の視線が向いているかまで把握できるように進化している。しかも観光者の感性データ（好き度等）まで連動して把握することができるようになる。これらの位置情報等のビックデータは個人が興味を持つ観光対象に臨床的な対応を可能とするようになるのである</a:t>
            </a:r>
            <a:r>
              <a:rPr lang="ja-JP" altLang="ja-JP" dirty="0" smtClean="0"/>
              <a:t>。</a:t>
            </a:r>
            <a:endParaRPr lang="ja-JP" altLang="ja-JP" dirty="0"/>
          </a:p>
        </p:txBody>
      </p:sp>
    </p:spTree>
    <p:extLst>
      <p:ext uri="{BB962C8B-B14F-4D97-AF65-F5344CB8AC3E}">
        <p14:creationId xmlns:p14="http://schemas.microsoft.com/office/powerpoint/2010/main" val="141971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lang="ja-JP" altLang="en-US" dirty="0"/>
              <a:t>脳は神経細胞の巨大な</a:t>
            </a:r>
            <a:r>
              <a:rPr lang="ja-JP" altLang="en-US" dirty="0" smtClean="0"/>
              <a:t>ネットワーク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脳を構成する主役は「神経細胞」である。神経細胞は、電気信号を発して情報をやりとりする特殊な細胞だ。その数は大脳で数百億個、小脳で</a:t>
            </a:r>
            <a:r>
              <a:rPr lang="en-US" altLang="ja-JP" dirty="0"/>
              <a:t>1000</a:t>
            </a:r>
            <a:r>
              <a:rPr lang="ja-JP" altLang="en-US" dirty="0"/>
              <a:t>億個、脳全体では千数百億個にもなる</a:t>
            </a:r>
            <a:r>
              <a:rPr lang="ja-JP" altLang="en-US" dirty="0" smtClean="0"/>
              <a:t>。</a:t>
            </a:r>
            <a:endParaRPr lang="en-US" altLang="ja-JP" dirty="0"/>
          </a:p>
          <a:p>
            <a:pPr fontAlgn="base"/>
            <a:r>
              <a:rPr lang="ja-JP" altLang="en-US" dirty="0"/>
              <a:t>一つの神経細胞からは、長い「軸索」と、木の枝のように複雑に分岐した短い「樹状突起」が伸びている。これらの突起は、別の神経細胞とつながり合い、複雑なネットワーク「神経回路」を形成している。神経細胞は、細胞体と軸索と樹状突起で一つの単位として考え、「ニューロン（神経単位）」とも呼ばれる。</a:t>
            </a:r>
          </a:p>
          <a:p>
            <a:pPr fontAlgn="base"/>
            <a:r>
              <a:rPr lang="ja-JP" altLang="en-US" dirty="0"/>
              <a:t>細胞体の大きさは、大きいものでは</a:t>
            </a:r>
            <a:r>
              <a:rPr lang="en-US" altLang="ja-JP" dirty="0"/>
              <a:t>10</a:t>
            </a:r>
            <a:r>
              <a:rPr lang="ja-JP" altLang="en-US" dirty="0"/>
              <a:t>分の</a:t>
            </a:r>
            <a:r>
              <a:rPr lang="en-US" altLang="ja-JP" dirty="0"/>
              <a:t>1mm</a:t>
            </a:r>
            <a:r>
              <a:rPr lang="ja-JP" altLang="en-US" dirty="0"/>
              <a:t>以上あるが、小さなものではわずか</a:t>
            </a:r>
            <a:r>
              <a:rPr lang="en-US" altLang="ja-JP" dirty="0"/>
              <a:t>200</a:t>
            </a:r>
            <a:r>
              <a:rPr lang="ja-JP" altLang="en-US" dirty="0"/>
              <a:t>分の</a:t>
            </a:r>
            <a:r>
              <a:rPr lang="en-US" altLang="ja-JP" dirty="0"/>
              <a:t>1mm</a:t>
            </a:r>
            <a:r>
              <a:rPr lang="ja-JP" altLang="en-US" dirty="0"/>
              <a:t>しかない。大脳では</a:t>
            </a:r>
            <a:r>
              <a:rPr lang="en-US" altLang="ja-JP" dirty="0"/>
              <a:t>1</a:t>
            </a:r>
            <a:r>
              <a:rPr lang="ja-JP" altLang="en-US" dirty="0"/>
              <a:t>立方</a:t>
            </a:r>
            <a:r>
              <a:rPr lang="en-US" altLang="ja-JP" dirty="0"/>
              <a:t>mm</a:t>
            </a:r>
            <a:r>
              <a:rPr lang="ja-JP" altLang="en-US" dirty="0"/>
              <a:t>に</a:t>
            </a:r>
            <a:r>
              <a:rPr lang="en-US" altLang="ja-JP" dirty="0"/>
              <a:t>10</a:t>
            </a:r>
            <a:r>
              <a:rPr lang="ja-JP" altLang="en-US" dirty="0"/>
              <a:t>万個もの神経細胞が詰まっている。そして脳全体の神経細胞から出ている軸索や樹状突起をすべてつなげると、</a:t>
            </a:r>
            <a:r>
              <a:rPr lang="en-US" altLang="ja-JP" dirty="0"/>
              <a:t>100</a:t>
            </a:r>
            <a:r>
              <a:rPr lang="ja-JP" altLang="en-US" dirty="0"/>
              <a:t>万</a:t>
            </a:r>
            <a:r>
              <a:rPr lang="en-US" altLang="ja-JP" dirty="0"/>
              <a:t>km</a:t>
            </a:r>
            <a:r>
              <a:rPr lang="ja-JP" altLang="en-US" dirty="0"/>
              <a:t>もの長さになる。 この複雑で巨大な神経細胞のネットワークを</a:t>
            </a:r>
            <a:r>
              <a:rPr lang="ja-JP" altLang="en-US" u="sng" dirty="0"/>
              <a:t>電気信号</a:t>
            </a:r>
            <a:r>
              <a:rPr lang="ja-JP" altLang="en-US" dirty="0"/>
              <a:t>が駆け巡り、高度な機能が生まれてくるのである。</a:t>
            </a:r>
          </a:p>
          <a:p>
            <a:endParaRPr kumimoji="1" lang="ja-JP" altLang="en-US" dirty="0"/>
          </a:p>
        </p:txBody>
      </p:sp>
    </p:spTree>
    <p:extLst>
      <p:ext uri="{BB962C8B-B14F-4D97-AF65-F5344CB8AC3E}">
        <p14:creationId xmlns:p14="http://schemas.microsoft.com/office/powerpoint/2010/main" val="208008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9727" y="365125"/>
            <a:ext cx="10912415" cy="1325563"/>
          </a:xfrm>
          <a:ln>
            <a:solidFill>
              <a:schemeClr val="accent1"/>
            </a:solidFill>
          </a:ln>
        </p:spPr>
        <p:txBody>
          <a:bodyPr>
            <a:normAutofit/>
          </a:bodyPr>
          <a:lstStyle/>
          <a:p>
            <a:pPr algn="ctr"/>
            <a:r>
              <a:rPr lang="ja-JP" altLang="en-US" dirty="0"/>
              <a:t>神経細胞は細胞体、軸索、樹状突起からなる</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fontAlgn="base"/>
            <a:r>
              <a:rPr lang="ja-JP" altLang="en-US" dirty="0"/>
              <a:t>神経細胞の細胞体の構造は、ほかの細胞と変わらない。遺伝情報が書かれた</a:t>
            </a:r>
            <a:r>
              <a:rPr lang="en-US" altLang="ja-JP" dirty="0"/>
              <a:t>DNA</a:t>
            </a:r>
            <a:r>
              <a:rPr lang="ja-JP" altLang="en-US" dirty="0"/>
              <a:t>を含む「核」、エネルギーをつくり出す「ミトコンドリア」などで構成されている。ほかの細胞との大きな違いは、細胞体から突起が出ていることである。</a:t>
            </a:r>
          </a:p>
          <a:p>
            <a:pPr fontAlgn="base"/>
            <a:r>
              <a:rPr lang="ja-JP" altLang="en-US" dirty="0"/>
              <a:t>細胞体から出て複雑に枝分かれしている「樹状突起」は、ほかの神経細胞から電気信号の情報を受け取る“入力アンテナ”である。樹状突起が受け取った電気信号は、“出力装置”である「軸索」を通って、次の神経細胞に伝達される。細胞体から出ている軸索は普通</a:t>
            </a:r>
            <a:r>
              <a:rPr lang="en-US" altLang="ja-JP" dirty="0"/>
              <a:t>1</a:t>
            </a:r>
            <a:r>
              <a:rPr lang="ja-JP" altLang="en-US" dirty="0"/>
              <a:t>本で、軸索の先端はいくつにも枝分かれしている。</a:t>
            </a:r>
          </a:p>
          <a:p>
            <a:pPr fontAlgn="base"/>
            <a:r>
              <a:rPr lang="ja-JP" altLang="en-US" dirty="0"/>
              <a:t>軸索は「髄鞘（ミエリン鞘）」と呼ばれる、絶縁体の鞘で覆われている。脳の中では軸索が密集しているが、電気信号が混ざってしまうことがないのは、髄鞘のおかげだ。髄鞘は、一つごとに少しのすき間があり、軸索がむき出しになっている。このくびれを「ランビエ絞輪」と呼ぶ。電気信号は、くびれからくびれへと絶縁体である髄鞘をジャンプしながら伝わっていく（跳躍伝導）。伝導速度は、速いものでは秒速</a:t>
            </a:r>
            <a:r>
              <a:rPr lang="en-US" altLang="ja-JP" dirty="0"/>
              <a:t>120m</a:t>
            </a:r>
            <a:r>
              <a:rPr lang="ja-JP" altLang="en-US" dirty="0"/>
              <a:t>にもなる。</a:t>
            </a:r>
          </a:p>
          <a:p>
            <a:pPr fontAlgn="base"/>
            <a:r>
              <a:rPr lang="ja-JP" altLang="en-US" dirty="0"/>
              <a:t>神経細胞とともに脳を構成しているもう一つの細胞が「グリア細胞」である。ヒトのグリア細胞の数は、神経細胞の</a:t>
            </a:r>
            <a:r>
              <a:rPr lang="en-US" altLang="ja-JP" dirty="0"/>
              <a:t>10</a:t>
            </a:r>
            <a:r>
              <a:rPr lang="ja-JP" altLang="en-US" dirty="0"/>
              <a:t>倍もある。グリア細胞は、神経細胞を支えたり、栄養を供給したりして神経細胞の働きを助けている。最近、グリア細胞は神経成長因子や栄養因子などを分泌しており、神経細胞の維持さらには再生にとって非常に重要であることがわかってきた。</a:t>
            </a:r>
          </a:p>
          <a:p>
            <a:r>
              <a:rPr lang="ja-JP" altLang="en-US" dirty="0"/>
              <a:t/>
            </a:r>
            <a:br>
              <a:rPr lang="ja-JP" altLang="en-US" dirty="0"/>
            </a:br>
            <a:endParaRPr kumimoji="1" lang="ja-JP" altLang="en-US" dirty="0"/>
          </a:p>
        </p:txBody>
      </p:sp>
    </p:spTree>
    <p:extLst>
      <p:ext uri="{BB962C8B-B14F-4D97-AF65-F5344CB8AC3E}">
        <p14:creationId xmlns:p14="http://schemas.microsoft.com/office/powerpoint/2010/main" val="72264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a:bodyPr>
          <a:lstStyle/>
          <a:p>
            <a:pPr algn="ctr"/>
            <a:r>
              <a:rPr lang="ja-JP" altLang="ja-JP" b="1" dirty="0" smtClean="0"/>
              <a:t>第六章</a:t>
            </a:r>
            <a:r>
              <a:rPr lang="ja-JP" altLang="ja-JP" b="1" dirty="0"/>
              <a:t>　観光・人流</a:t>
            </a:r>
            <a:r>
              <a:rPr lang="ja-JP" altLang="ja-JP" b="1" dirty="0" smtClean="0"/>
              <a:t>情報</a:t>
            </a:r>
            <a:endParaRPr kumimoji="1" lang="ja-JP" altLang="en-US" dirty="0"/>
          </a:p>
        </p:txBody>
      </p:sp>
      <p:sp>
        <p:nvSpPr>
          <p:cNvPr id="3" name="コンテンツ プレースホルダー 2"/>
          <p:cNvSpPr>
            <a:spLocks noGrp="1"/>
          </p:cNvSpPr>
          <p:nvPr>
            <p:ph idx="1"/>
          </p:nvPr>
        </p:nvSpPr>
        <p:spPr/>
        <p:txBody>
          <a:bodyPr>
            <a:normAutofit/>
          </a:bodyPr>
          <a:lstStyle/>
          <a:p>
            <a:endParaRPr lang="ja-JP" altLang="ja-JP" dirty="0"/>
          </a:p>
        </p:txBody>
      </p:sp>
    </p:spTree>
    <p:extLst>
      <p:ext uri="{BB962C8B-B14F-4D97-AF65-F5344CB8AC3E}">
        <p14:creationId xmlns:p14="http://schemas.microsoft.com/office/powerpoint/2010/main" val="2781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神経細胞の構造"/>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2507" y="353682"/>
            <a:ext cx="8845455" cy="6368727"/>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2038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824713" cy="1325563"/>
          </a:xfrm>
          <a:solidFill>
            <a:srgbClr val="FFFF00"/>
          </a:solidFill>
          <a:ln>
            <a:solidFill>
              <a:schemeClr val="accent1"/>
            </a:solidFill>
          </a:ln>
        </p:spPr>
        <p:txBody>
          <a:bodyPr>
            <a:normAutofit/>
          </a:bodyPr>
          <a:lstStyle/>
          <a:p>
            <a:r>
              <a:rPr lang="ja-JP" altLang="en-US" dirty="0"/>
              <a:t>神経細胞の</a:t>
            </a:r>
            <a:r>
              <a:rPr lang="ja-JP" altLang="en-US" u="sng" dirty="0"/>
              <a:t>層構造</a:t>
            </a:r>
            <a:r>
              <a:rPr lang="ja-JP" altLang="en-US" dirty="0"/>
              <a:t>が高度な情報処理を</a:t>
            </a:r>
            <a:r>
              <a:rPr lang="ja-JP" altLang="en-US" dirty="0" smtClean="0"/>
              <a:t>実現</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fontAlgn="base"/>
            <a:r>
              <a:rPr lang="ja-JP" altLang="en-US" dirty="0"/>
              <a:t>大脳には数百億もの神経細胞があり、それぞれ平均数万個のシナプスを持っている。複雑で巨大なネットワークであるが、神経回路は無秩序に張り巡らされているのではない。</a:t>
            </a:r>
          </a:p>
          <a:p>
            <a:pPr fontAlgn="base"/>
            <a:r>
              <a:rPr lang="ja-JP" altLang="en-US" dirty="0"/>
              <a:t>大脳の表面に当たる「皮質」をつくっている神経細胞には、細胞体がピラミッドのような形をした大きな「錐体細胞」、小さな丸い「顆粒細胞」など、</a:t>
            </a:r>
            <a:r>
              <a:rPr lang="en-US" altLang="ja-JP" dirty="0"/>
              <a:t>10</a:t>
            </a:r>
            <a:r>
              <a:rPr lang="ja-JP" altLang="en-US" dirty="0"/>
              <a:t>種類ほどがある。錐体細胞は長い軸索を持ち、処理した情報を脳のほかの部分へと伝達している。顆粒細胞は、局所的な情報処理にかかわる。このように神経細胞は、種類によって形も働きも違っている。そして種類ごとに集まり、</a:t>
            </a:r>
            <a:r>
              <a:rPr lang="en-US" altLang="ja-JP" dirty="0"/>
              <a:t>6</a:t>
            </a:r>
            <a:r>
              <a:rPr lang="ja-JP" altLang="en-US" dirty="0"/>
              <a:t>層の層構造をつくっている。</a:t>
            </a:r>
          </a:p>
          <a:p>
            <a:pPr fontAlgn="base"/>
            <a:r>
              <a:rPr lang="ja-JP" altLang="en-US" dirty="0"/>
              <a:t>小脳皮質では、プルキンエ細胞など</a:t>
            </a:r>
            <a:r>
              <a:rPr lang="en-US" altLang="ja-JP" dirty="0"/>
              <a:t>5</a:t>
            </a:r>
            <a:r>
              <a:rPr lang="ja-JP" altLang="en-US" dirty="0"/>
              <a:t>種類の神経細胞が</a:t>
            </a:r>
            <a:r>
              <a:rPr lang="en-US" altLang="ja-JP" dirty="0"/>
              <a:t>3</a:t>
            </a:r>
            <a:r>
              <a:rPr lang="ja-JP" altLang="en-US" dirty="0"/>
              <a:t>層の層構造をつくっている。 神経細胞が種類ごとに集まって層をつくることによって、秩序だった神経回路が構築され、情報の伝達はより効率的になる。その結果、認知、運動、感情、記憶、学習といった高度な情報処理を実現できるのである。</a:t>
            </a:r>
          </a:p>
          <a:p>
            <a:endParaRPr kumimoji="1" lang="ja-JP" altLang="en-US" dirty="0"/>
          </a:p>
        </p:txBody>
      </p:sp>
    </p:spTree>
    <p:extLst>
      <p:ext uri="{BB962C8B-B14F-4D97-AF65-F5344CB8AC3E}">
        <p14:creationId xmlns:p14="http://schemas.microsoft.com/office/powerpoint/2010/main" val="407033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神経細胞の層構造"/>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6166" y="0"/>
            <a:ext cx="6737230" cy="6815996"/>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1321279" y="43985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72677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b="1" dirty="0"/>
              <a:t>「人間の意識」をダウンロード</a:t>
            </a:r>
            <a:r>
              <a:rPr lang="ja-JP" altLang="en-US" b="1" dirty="0" smtClean="0"/>
              <a:t>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将来、人間の意識をコンピュータにダウンロードする技術が実現すれば、子どもたちが「</a:t>
            </a:r>
            <a:r>
              <a:rPr lang="en-US" altLang="ja-JP" dirty="0"/>
              <a:t>WeChat</a:t>
            </a:r>
            <a:r>
              <a:rPr lang="ja-JP" altLang="en-US" dirty="0"/>
              <a:t>」のようなアプリを使って亡くなった祖父母と交流することができるかもしれない</a:t>
            </a:r>
            <a:r>
              <a:rPr lang="ja-JP" altLang="en-US" dirty="0" smtClean="0"/>
              <a:t>と考える</a:t>
            </a:r>
            <a:r>
              <a:rPr lang="ja-JP" altLang="en-US" dirty="0"/>
              <a:t>者</a:t>
            </a:r>
            <a:r>
              <a:rPr lang="ja-JP" altLang="en-US" dirty="0" smtClean="0"/>
              <a:t>がいる。</a:t>
            </a:r>
            <a:r>
              <a:rPr lang="ja-JP" altLang="en-US" dirty="0"/>
              <a:t>そして、こうした技術は膨大なデータストレージを必要とする。ファーウェイにとってはビジネスに</a:t>
            </a:r>
            <a:r>
              <a:rPr lang="ja-JP" altLang="en-US" dirty="0" err="1" smtClean="0"/>
              <a:t>なる考える</a:t>
            </a:r>
            <a:r>
              <a:rPr lang="ja-JP" altLang="en-US" dirty="0" smtClean="0"/>
              <a:t>。</a:t>
            </a:r>
            <a:endParaRPr lang="en-US" altLang="ja-JP" dirty="0" smtClean="0"/>
          </a:p>
          <a:p>
            <a:r>
              <a:rPr lang="ja-JP" altLang="en-US" dirty="0"/>
              <a:t>「将来、ストレージ容量は</a:t>
            </a:r>
            <a:r>
              <a:rPr lang="en-US" altLang="ja-JP" dirty="0"/>
              <a:t>1</a:t>
            </a:r>
            <a:r>
              <a:rPr lang="ja-JP" altLang="en-US" dirty="0"/>
              <a:t>万</a:t>
            </a:r>
            <a:r>
              <a:rPr lang="en-US" altLang="ja-JP" dirty="0"/>
              <a:t>5000</a:t>
            </a:r>
            <a:r>
              <a:rPr lang="ja-JP" altLang="en-US" dirty="0"/>
              <a:t>ゼタバイトを超える必要がある。相当増やさねばならない」</a:t>
            </a:r>
            <a:endParaRPr kumimoji="1" lang="ja-JP" altLang="en-US" dirty="0"/>
          </a:p>
        </p:txBody>
      </p:sp>
    </p:spTree>
    <p:extLst>
      <p:ext uri="{BB962C8B-B14F-4D97-AF65-F5344CB8AC3E}">
        <p14:creationId xmlns:p14="http://schemas.microsoft.com/office/powerpoint/2010/main" val="419166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b="1" dirty="0" smtClean="0"/>
              <a:t>４－４　</a:t>
            </a:r>
            <a:r>
              <a:rPr lang="ja-JP" altLang="ja-JP" b="1" dirty="0" smtClean="0"/>
              <a:t>感性</a:t>
            </a:r>
            <a:r>
              <a:rPr lang="ja-JP" altLang="en-US" b="1" dirty="0" smtClean="0"/>
              <a:t>のデータベース化</a:t>
            </a:r>
            <a:endParaRPr kumimoji="1" lang="ja-JP" altLang="en-US" dirty="0"/>
          </a:p>
        </p:txBody>
      </p:sp>
      <p:sp>
        <p:nvSpPr>
          <p:cNvPr id="3" name="コンテンツ プレースホルダー 2"/>
          <p:cNvSpPr>
            <a:spLocks noGrp="1"/>
          </p:cNvSpPr>
          <p:nvPr>
            <p:ph idx="1"/>
          </p:nvPr>
        </p:nvSpPr>
        <p:spPr>
          <a:xfrm>
            <a:off x="345057" y="1825625"/>
            <a:ext cx="11008743" cy="4928858"/>
          </a:xfrm>
        </p:spPr>
        <p:txBody>
          <a:bodyPr>
            <a:normAutofit lnSpcReduction="10000"/>
          </a:bodyPr>
          <a:lstStyle/>
          <a:p>
            <a:r>
              <a:rPr lang="ja-JP" altLang="ja-JP" sz="3600" dirty="0" smtClean="0"/>
              <a:t>人間</a:t>
            </a:r>
            <a:r>
              <a:rPr lang="ja-JP" altLang="ja-JP" sz="3600" dirty="0"/>
              <a:t>の脳は電子回路であり、情報処理をしている。その脳波信号を解析研究した結果、人間の脳波の周波数はほぼ０～３０ヘルツの領域に収まり、その周波数の組み合わせで、その時の気持ちや心理をより正確に把握でき、より深く人間が理解できるようにもなってきている。人によって味の感覚や好きな食べ物は違っているが、美味しいと感じたときに出る脳波は一緒ということが分かってきた結果、食べているときに美味しいと感じているかどうかが分かるようになった</a:t>
            </a:r>
            <a:r>
              <a:rPr lang="ja-JP" altLang="ja-JP" sz="3600" dirty="0" smtClean="0"/>
              <a:t>。</a:t>
            </a:r>
            <a:endParaRPr lang="en-US" altLang="ja-JP" sz="3600" dirty="0" smtClean="0"/>
          </a:p>
          <a:p>
            <a:r>
              <a:rPr lang="ja-JP" altLang="en-US" sz="3600" dirty="0"/>
              <a:t>味覚センサー、感性</a:t>
            </a:r>
            <a:r>
              <a:rPr lang="ja-JP" altLang="en-US" sz="3600" dirty="0" smtClean="0"/>
              <a:t>アナライザー等の活用</a:t>
            </a:r>
            <a:endParaRPr lang="en-US" altLang="ja-JP" sz="3600" dirty="0"/>
          </a:p>
        </p:txBody>
      </p:sp>
    </p:spTree>
    <p:extLst>
      <p:ext uri="{BB962C8B-B14F-4D97-AF65-F5344CB8AC3E}">
        <p14:creationId xmlns:p14="http://schemas.microsoft.com/office/powerpoint/2010/main" val="372789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en-US" altLang="ja-JP" dirty="0"/>
              <a:t>g-</a:t>
            </a:r>
            <a:r>
              <a:rPr kumimoji="1" lang="ja-JP" altLang="en-US" dirty="0" smtClean="0"/>
              <a:t>コンテンツ協議会（委員長寺前）</a:t>
            </a:r>
            <a:r>
              <a:rPr kumimoji="1" lang="en-US" altLang="ja-JP" dirty="0" smtClean="0"/>
              <a:t/>
            </a:r>
            <a:br>
              <a:rPr kumimoji="1" lang="en-US" altLang="ja-JP" dirty="0" smtClean="0"/>
            </a:b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a:bodyPr>
          <a:lstStyle/>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
        <p:nvSpPr>
          <p:cNvPr id="4" name="円/楕円 3"/>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19303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073"/>
            <a:ext cx="10515600" cy="1368695"/>
          </a:xfrm>
          <a:ln>
            <a:solidFill>
              <a:schemeClr val="accent1"/>
            </a:solidFill>
          </a:ln>
        </p:spPr>
        <p:txBody>
          <a:bodyPr>
            <a:normAutofit/>
          </a:bodyPr>
          <a:lstStyle/>
          <a:p>
            <a:pPr algn="ctr"/>
            <a:r>
              <a:rPr lang="ja-JP" altLang="en-US" dirty="0" smtClean="0"/>
              <a:t>４－５　</a:t>
            </a:r>
            <a:r>
              <a:rPr lang="ja-JP" altLang="ja-JP" dirty="0" smtClean="0"/>
              <a:t>実証実験</a:t>
            </a:r>
            <a:r>
              <a:rPr lang="en-US" altLang="ja-JP" dirty="0" smtClean="0"/>
              <a:t/>
            </a:r>
            <a:br>
              <a:rPr lang="en-US" altLang="ja-JP" dirty="0" smtClean="0"/>
            </a:br>
            <a:r>
              <a:rPr lang="en-US" altLang="ja-JP" dirty="0">
                <a:hlinkClick r:id="rId2"/>
              </a:rPr>
              <a:t>https://</a:t>
            </a:r>
            <a:r>
              <a:rPr lang="en-US" altLang="ja-JP" dirty="0" smtClean="0">
                <a:hlinkClick r:id="rId2"/>
              </a:rPr>
              <a:t>youtu.be/Sq4M3nvX6Io</a:t>
            </a:r>
            <a:endParaRPr kumimoji="1" lang="ja-JP" altLang="en-US" dirty="0"/>
          </a:p>
        </p:txBody>
      </p:sp>
      <p:sp>
        <p:nvSpPr>
          <p:cNvPr id="3" name="コンテンツ プレースホルダー 2"/>
          <p:cNvSpPr>
            <a:spLocks noGrp="1"/>
          </p:cNvSpPr>
          <p:nvPr>
            <p:ph idx="1"/>
          </p:nvPr>
        </p:nvSpPr>
        <p:spPr>
          <a:xfrm>
            <a:off x="250167" y="1388768"/>
            <a:ext cx="11542142" cy="5348461"/>
          </a:xfrm>
        </p:spPr>
        <p:txBody>
          <a:bodyPr>
            <a:normAutofit/>
          </a:bodyPr>
          <a:lstStyle/>
          <a:p>
            <a:r>
              <a:rPr lang="ja-JP" altLang="ja-JP" sz="4100" dirty="0">
                <a:solidFill>
                  <a:schemeClr val="tx1">
                    <a:lumMod val="95000"/>
                    <a:lumOff val="5000"/>
                  </a:schemeClr>
                </a:solidFill>
              </a:rPr>
              <a:t>脳波の簡易測定器</a:t>
            </a:r>
            <a:r>
              <a:rPr lang="ja-JP" altLang="ja-JP" sz="4100" dirty="0"/>
              <a:t>の実用性について、</a:t>
            </a:r>
            <a:r>
              <a:rPr lang="en-US" altLang="ja-JP" sz="4100" dirty="0"/>
              <a:t>2015</a:t>
            </a:r>
            <a:r>
              <a:rPr lang="ja-JP" altLang="ja-JP" sz="4100" dirty="0"/>
              <a:t>年</a:t>
            </a:r>
            <a:r>
              <a:rPr lang="en-US" altLang="ja-JP" sz="4100" dirty="0"/>
              <a:t>10</a:t>
            </a:r>
            <a:r>
              <a:rPr lang="ja-JP" altLang="ja-JP" sz="4100" dirty="0"/>
              <a:t>月</a:t>
            </a:r>
            <a:r>
              <a:rPr lang="en-US" altLang="ja-JP" sz="4100" dirty="0"/>
              <a:t>29</a:t>
            </a:r>
            <a:r>
              <a:rPr lang="ja-JP" altLang="ja-JP" sz="4100" dirty="0"/>
              <a:t>日にスカイツリー、浅草及び秋葉原において</a:t>
            </a:r>
            <a:r>
              <a:rPr lang="en-US" altLang="ja-JP" sz="4100" dirty="0"/>
              <a:t>g-</a:t>
            </a:r>
            <a:r>
              <a:rPr lang="ja-JP" altLang="ja-JP" sz="4100" dirty="0"/>
              <a:t>コンテンツ流通推進協議会による実証</a:t>
            </a:r>
            <a:r>
              <a:rPr lang="ja-JP" altLang="ja-JP" sz="4100" dirty="0" smtClean="0"/>
              <a:t>実験が</a:t>
            </a:r>
            <a:r>
              <a:rPr lang="ja-JP" altLang="ja-JP" sz="4100" dirty="0"/>
              <a:t>行われた。被験者が外国人留学生</a:t>
            </a:r>
            <a:r>
              <a:rPr lang="en-US" altLang="ja-JP" sz="4100" dirty="0"/>
              <a:t>2</a:t>
            </a:r>
            <a:r>
              <a:rPr lang="ja-JP" altLang="ja-JP" sz="4100" dirty="0"/>
              <a:t>名を含む</a:t>
            </a:r>
            <a:r>
              <a:rPr lang="en-US" altLang="ja-JP" sz="4100" dirty="0"/>
              <a:t>3</a:t>
            </a:r>
            <a:r>
              <a:rPr lang="ja-JP" altLang="ja-JP" sz="4100" dirty="0"/>
              <a:t>名と少数であったにもかかわらず、この手法の有効性が実証された。脳波から</a:t>
            </a:r>
            <a:r>
              <a:rPr lang="ja-JP" altLang="ja-JP" sz="4100" dirty="0">
                <a:solidFill>
                  <a:schemeClr val="tx1">
                    <a:lumMod val="95000"/>
                    <a:lumOff val="5000"/>
                  </a:schemeClr>
                </a:solidFill>
              </a:rPr>
              <a:t>五つの感性（好き、興味、集中、ストレス、眠気）</a:t>
            </a:r>
            <a:r>
              <a:rPr lang="ja-JP" altLang="ja-JP" sz="4100" dirty="0"/>
              <a:t>を簡易的に分析した</a:t>
            </a:r>
            <a:r>
              <a:rPr lang="ja-JP" altLang="ja-JP" sz="4100" dirty="0" smtClean="0"/>
              <a:t>。</a:t>
            </a:r>
            <a:endParaRPr lang="ja-JP" altLang="ja-JP" sz="4100" dirty="0"/>
          </a:p>
          <a:p>
            <a:endParaRPr lang="ja-JP" altLang="en-US" dirty="0"/>
          </a:p>
          <a:p>
            <a:endParaRPr kumimoji="1" lang="ja-JP" altLang="en-US" dirty="0"/>
          </a:p>
        </p:txBody>
      </p:sp>
    </p:spTree>
    <p:extLst>
      <p:ext uri="{BB962C8B-B14F-4D97-AF65-F5344CB8AC3E}">
        <p14:creationId xmlns:p14="http://schemas.microsoft.com/office/powerpoint/2010/main" val="108128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a:t>　</a:t>
            </a:r>
            <a:r>
              <a:rPr lang="ja-JP" altLang="en-US" dirty="0" smtClean="0"/>
              <a:t>　　　　</a:t>
            </a:r>
            <a:r>
              <a:rPr kumimoji="1" lang="ja-JP" altLang="en-US" dirty="0" smtClean="0"/>
              <a:t>　感性アナライザー</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その</a:t>
            </a:r>
            <a:r>
              <a:rPr lang="ja-JP" altLang="en-US" dirty="0"/>
              <a:t>結果の概要は、ウェアラブル観光委員会副委 員長の相原健郎（国立情報学研究所准教授）により「Ｇコンテンツワール ド」で発表</a:t>
            </a:r>
            <a:r>
              <a:rPr lang="ja-JP" altLang="en-US" dirty="0" smtClean="0"/>
              <a:t>された。 </a:t>
            </a:r>
            <a:r>
              <a:rPr lang="ja-JP" altLang="en-US" dirty="0"/>
              <a:t>実験は電通サイエンスジャム社が提供した簡易型脳波計を用いた。慶応 大学満倉靖恵研究室の研究成果である解析アルゴリズムを用いて、脳波か ら五つの感性（好き、興味、集中、ストレス、眠気）を簡易的に分析する ものである。この感性アナライズカムの説明によれば、好きは「指向性」 と「好ましさ」、興味は「もっと！の中に潜む</a:t>
            </a:r>
            <a:r>
              <a:rPr lang="en-US" altLang="ja-JP" dirty="0"/>
              <a:t>wants</a:t>
            </a:r>
            <a:r>
              <a:rPr lang="ja-JP" altLang="en-US" dirty="0"/>
              <a:t>」、集中は「心に意識 が注がれる変化」、ストレスは「瞬間的な「心的負荷」」眠気は「単調行動 からあらわれる「眠さ」」となっている。 取得データ（脳波からの感性値五種、主観映像、主観評価、写真）の可 能性と課題の抽出を目的とした。脳波計を装着し、一時間程度散策し、散 策中に興味をもったものをスマートフォンで撮影してもらった。各エリア 散策後にアンケートを実施し、全行程終了後に、全体を通したアンケート を再度実施した。 実験のポイントは、「脳波が計測でき、それぞれの感性指標を取得でき るか」「観光地ごと、エリアごとに、変化は捉えられるか」「旅行者の明示 的な「興味あり」と、潜在的な興味の関係を捉えられるか」である。 観光行動における脳波センシングの個人差は平均するとそれほど大きな 差は見られなかった。眠気は相対的に低く、かつ変動も少なかった。出発 前平静時と比べて全般に「集中」と「ストレス」が下がっていた。感性値 間の関係は被験者によってやや差が出た。「興味」と「集中」の間には相 反する傾向があった</a:t>
            </a:r>
            <a:r>
              <a:rPr lang="ja-JP" altLang="en-US" dirty="0" smtClean="0"/>
              <a:t>。</a:t>
            </a:r>
            <a:endParaRPr kumimoji="1" lang="ja-JP" altLang="en-US" dirty="0"/>
          </a:p>
        </p:txBody>
      </p:sp>
      <p:sp>
        <p:nvSpPr>
          <p:cNvPr id="4" name="円/楕円 3"/>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298467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en-US" dirty="0" smtClean="0"/>
              <a:t>４</a:t>
            </a:r>
            <a:r>
              <a:rPr kumimoji="1" lang="ja-JP" altLang="en-US" dirty="0" smtClean="0"/>
              <a:t>－６　　　無意識の興味の発見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調査によれば、ガイド</a:t>
            </a:r>
            <a:r>
              <a:rPr lang="ja-JP" altLang="en-US" dirty="0"/>
              <a:t>の説明によって印象に変化があったと感じた ときは、興味度が上昇する傾向があった。 「興味があった箇所を捉えられるか」という命題について</a:t>
            </a:r>
            <a:r>
              <a:rPr lang="ja-JP" altLang="en-US" dirty="0" smtClean="0"/>
              <a:t>、資源</a:t>
            </a:r>
            <a:r>
              <a:rPr lang="ja-JP" altLang="en-US" dirty="0"/>
              <a:t>ごとの影響を見てみた。撮影直前から撮影までの十秒間の「興味」と 「好き」に着目し、被験者には「興味をもったところで写真を撮影するように」と指示しておいた。</a:t>
            </a:r>
          </a:p>
          <a:p>
            <a:r>
              <a:rPr lang="ja-JP" altLang="en-US" dirty="0" smtClean="0"/>
              <a:t>脳波</a:t>
            </a:r>
            <a:r>
              <a:rPr lang="ja-JP" altLang="en-US" dirty="0"/>
              <a:t>と写真のマッチング結果は、被験者が撮影 した画像と脳波が検知した箇所の再現率は五十％程度であった。「興味」 を感じたポイントの撮影は感性主導の撮影といえ、メモ代わりに行った記 念の撮影は意識主導の撮影といえる。実験後、感性で「興味」を検知した 箇所に対するヒアリングを行った結果、取りこぼしのうち実は「興味」が あった箇所は八十五％で</a:t>
            </a:r>
            <a:r>
              <a:rPr lang="ja-JP" altLang="en-US" dirty="0" smtClean="0"/>
              <a:t>あった</a:t>
            </a:r>
            <a:endParaRPr kumimoji="1" lang="ja-JP" altLang="en-US" dirty="0"/>
          </a:p>
        </p:txBody>
      </p:sp>
    </p:spTree>
    <p:extLst>
      <p:ext uri="{BB962C8B-B14F-4D97-AF65-F5344CB8AC3E}">
        <p14:creationId xmlns:p14="http://schemas.microsoft.com/office/powerpoint/2010/main" val="131777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４－７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92529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683" y="365125"/>
            <a:ext cx="11000117" cy="1325563"/>
          </a:xfrm>
          <a:solidFill>
            <a:srgbClr val="FFFF00"/>
          </a:solidFill>
          <a:ln>
            <a:solidFill>
              <a:schemeClr val="accent1"/>
            </a:solidFill>
          </a:ln>
        </p:spPr>
        <p:txBody>
          <a:bodyPr/>
          <a:lstStyle/>
          <a:p>
            <a:pPr algn="ctr"/>
            <a:r>
              <a:rPr kumimoji="1" lang="ja-JP" altLang="en-US" dirty="0" smtClean="0"/>
              <a:t>１－１人流　（ＨＵＭＡＮ　ＬＯＧＩＳＴＩＣＳ）の発想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観光を論じる意味は人を移動させる動機にあるという結論に達した</a:t>
            </a:r>
            <a:endParaRPr kumimoji="1" lang="en-US" altLang="ja-JP" dirty="0" smtClean="0"/>
          </a:p>
          <a:p>
            <a:r>
              <a:rPr lang="ja-JP" altLang="en-US" dirty="0" smtClean="0"/>
              <a:t>その結果</a:t>
            </a:r>
            <a:r>
              <a:rPr lang="ja-JP" altLang="en-US" dirty="0"/>
              <a:t>、</a:t>
            </a:r>
            <a:r>
              <a:rPr kumimoji="1" lang="ja-JP" altLang="en-US" dirty="0" smtClean="0"/>
              <a:t>物流に対する人流という概念を提唱</a:t>
            </a:r>
            <a:endParaRPr kumimoji="1" lang="en-US" altLang="ja-JP" dirty="0" smtClean="0"/>
          </a:p>
          <a:p>
            <a:r>
              <a:rPr lang="ja-JP" altLang="en-US" dirty="0"/>
              <a:t>こ</a:t>
            </a:r>
            <a:r>
              <a:rPr lang="ja-JP" altLang="en-US" dirty="0" smtClean="0"/>
              <a:t>の人流概念は、移動だけではなく、宿泊、観光等を含む概念</a:t>
            </a:r>
            <a:endParaRPr lang="en-US" altLang="ja-JP" dirty="0" smtClean="0"/>
          </a:p>
          <a:p>
            <a:r>
              <a:rPr kumimoji="1" lang="ja-JP" altLang="en-US" dirty="0" smtClean="0"/>
              <a:t>人が移動すること（人流）と、情報を伝達することが未分離の時代が長く続いた（ｔｒａｎｓｐｏｒｔａｔｉｏｎと</a:t>
            </a:r>
            <a:r>
              <a:rPr kumimoji="1" lang="en-US" altLang="ja-JP" dirty="0" smtClean="0"/>
              <a:t>communication</a:t>
            </a:r>
            <a:r>
              <a:rPr kumimoji="1" lang="ja-JP" altLang="en-US" dirty="0" smtClean="0"/>
              <a:t>の関係）。</a:t>
            </a:r>
            <a:endParaRPr kumimoji="1" lang="ja-JP" altLang="en-US" dirty="0"/>
          </a:p>
        </p:txBody>
      </p:sp>
    </p:spTree>
    <p:extLst>
      <p:ext uri="{BB962C8B-B14F-4D97-AF65-F5344CB8AC3E}">
        <p14:creationId xmlns:p14="http://schemas.microsoft.com/office/powerpoint/2010/main" val="243017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2945865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0369512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5"/>
            <a:ext cx="10517038" cy="1291147"/>
          </a:xfrm>
          <a:ln>
            <a:solidFill>
              <a:schemeClr val="tx1">
                <a:lumMod val="95000"/>
                <a:lumOff val="5000"/>
              </a:schemeClr>
            </a:solidFill>
          </a:ln>
        </p:spPr>
        <p:txBody>
          <a:bodyPr/>
          <a:lstStyle/>
          <a:p>
            <a:r>
              <a:rPr lang="ja-JP" altLang="en-US" dirty="0" smtClean="0"/>
              <a:t>４－８</a:t>
            </a:r>
            <a:r>
              <a:rPr lang="ja-JP" altLang="ja-JP" dirty="0" smtClean="0"/>
              <a:t>　　　観光評価とデータ・マイニング</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観光学の発展には、観光データの収集が</a:t>
            </a:r>
            <a:r>
              <a:rPr lang="ja-JP" altLang="ja-JP" dirty="0" smtClean="0"/>
              <a:t>必要。</a:t>
            </a:r>
            <a:r>
              <a:rPr lang="ja-JP" altLang="ja-JP" dirty="0"/>
              <a:t>特に、観光者の観光資源に対する評価に関しては、現状では、主観的なアンケート結果と観光者の属人的データを組み合わせる分析結果しか活用できず、科学的分析には程遠いものが</a:t>
            </a:r>
            <a:r>
              <a:rPr lang="ja-JP" altLang="ja-JP" dirty="0" smtClean="0"/>
              <a:t>あ</a:t>
            </a:r>
            <a:r>
              <a:rPr lang="ja-JP" altLang="en-US" dirty="0" smtClean="0"/>
              <a:t>る</a:t>
            </a:r>
            <a:r>
              <a:rPr lang="ja-JP" altLang="ja-JP" dirty="0" smtClean="0"/>
              <a:t>。</a:t>
            </a:r>
            <a:endParaRPr lang="ja-JP" altLang="ja-JP" dirty="0"/>
          </a:p>
          <a:p>
            <a:r>
              <a:rPr lang="ja-JP" altLang="ja-JP" dirty="0"/>
              <a:t>「美には生物学的な根拠」があるといわれて</a:t>
            </a:r>
            <a:r>
              <a:rPr lang="ja-JP" altLang="ja-JP" dirty="0" smtClean="0"/>
              <a:t>い</a:t>
            </a:r>
            <a:r>
              <a:rPr lang="ja-JP" altLang="en-US" dirty="0" smtClean="0"/>
              <a:t>る</a:t>
            </a:r>
            <a:r>
              <a:rPr lang="ja-JP" altLang="ja-JP" dirty="0" smtClean="0"/>
              <a:t>。</a:t>
            </a:r>
            <a:r>
              <a:rPr lang="ja-JP" altLang="ja-JP" dirty="0"/>
              <a:t>黄金比の美しさを持ち出すまでも無く、美男美女の判断には普遍性が</a:t>
            </a:r>
            <a:r>
              <a:rPr lang="ja-JP" altLang="ja-JP" dirty="0" smtClean="0"/>
              <a:t>ある。</a:t>
            </a:r>
            <a:r>
              <a:rPr lang="ja-JP" altLang="ja-JP" dirty="0"/>
              <a:t>種の保存のため、より健康な異性を求めるからではないかと思われて</a:t>
            </a:r>
            <a:r>
              <a:rPr lang="ja-JP" altLang="ja-JP" dirty="0" smtClean="0"/>
              <a:t>い</a:t>
            </a:r>
            <a:r>
              <a:rPr lang="ja-JP" altLang="en-US" dirty="0" smtClean="0"/>
              <a:t>る</a:t>
            </a:r>
            <a:r>
              <a:rPr lang="ja-JP" altLang="ja-JP" dirty="0" smtClean="0"/>
              <a:t>。</a:t>
            </a:r>
            <a:r>
              <a:rPr lang="ja-JP" altLang="ja-JP" dirty="0"/>
              <a:t>一方、個人は過去の体験に結びついた「主観的な判断」について</a:t>
            </a:r>
            <a:r>
              <a:rPr lang="ja-JP" altLang="ja-JP" dirty="0" smtClean="0"/>
              <a:t>示す</a:t>
            </a:r>
            <a:r>
              <a:rPr lang="ja-JP" altLang="ja-JP" dirty="0"/>
              <a:t>。芸術の歴史は、この両者が緊張関係を持って絡み合ったもので</a:t>
            </a:r>
            <a:r>
              <a:rPr lang="ja-JP" altLang="ja-JP" dirty="0" smtClean="0"/>
              <a:t>ある。</a:t>
            </a:r>
            <a:r>
              <a:rPr lang="ja-JP" altLang="ja-JP" dirty="0"/>
              <a:t>では、脳のニューラルマップを分析して、観光する意欲や感情を引き起こすものを客観的に表示することは</a:t>
            </a:r>
            <a:r>
              <a:rPr lang="ja-JP" altLang="ja-JP" dirty="0" smtClean="0"/>
              <a:t>可能か。</a:t>
            </a:r>
            <a:endParaRPr lang="ja-JP" altLang="ja-JP" dirty="0"/>
          </a:p>
        </p:txBody>
      </p:sp>
    </p:spTree>
    <p:extLst>
      <p:ext uri="{BB962C8B-B14F-4D97-AF65-F5344CB8AC3E}">
        <p14:creationId xmlns:p14="http://schemas.microsoft.com/office/powerpoint/2010/main" val="3796385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４－９　身体から文化への転換</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人間の雌雄の差は他の霊長類より少ないのは、一対一の男女関係を固定化させる方向に、ヒトの社会が進化してきたことが</a:t>
            </a:r>
            <a:r>
              <a:rPr lang="ja-JP" altLang="ja-JP" dirty="0" smtClean="0"/>
              <a:t>原因。</a:t>
            </a:r>
            <a:r>
              <a:rPr lang="ja-JP" altLang="ja-JP" dirty="0"/>
              <a:t>セックスアピールの場が「身体」から「文化」へと転換したことが、人工物の進化の原動力の一つと考えられて</a:t>
            </a:r>
            <a:r>
              <a:rPr lang="ja-JP" altLang="ja-JP" dirty="0" smtClean="0"/>
              <a:t>い</a:t>
            </a:r>
            <a:r>
              <a:rPr lang="ja-JP" altLang="en-US" dirty="0" smtClean="0"/>
              <a:t>る</a:t>
            </a:r>
            <a:r>
              <a:rPr lang="ja-JP" altLang="ja-JP" dirty="0" smtClean="0"/>
              <a:t>。</a:t>
            </a:r>
            <a:endParaRPr lang="en-US" altLang="ja-JP" dirty="0" smtClean="0"/>
          </a:p>
          <a:p>
            <a:r>
              <a:rPr lang="ja-JP" altLang="ja-JP" dirty="0" smtClean="0"/>
              <a:t>美しい</a:t>
            </a:r>
            <a:r>
              <a:rPr lang="ja-JP" altLang="ja-JP" dirty="0"/>
              <a:t>と感じる美の感覚が、脳内での一種の生物学的反応に基づくことは確かな</a:t>
            </a:r>
            <a:r>
              <a:rPr lang="ja-JP" altLang="ja-JP" dirty="0" smtClean="0"/>
              <a:t>よう</a:t>
            </a:r>
            <a:r>
              <a:rPr lang="ja-JP" altLang="en-US" dirty="0" smtClean="0"/>
              <a:t>である</a:t>
            </a:r>
            <a:r>
              <a:rPr lang="ja-JP" altLang="ja-JP" dirty="0" smtClean="0"/>
              <a:t>。</a:t>
            </a:r>
            <a:r>
              <a:rPr lang="ja-JP" altLang="ja-JP" dirty="0"/>
              <a:t>ヒトの脳は、環境の中の複雑な現象を一定の秩序やカテゴリーに当てはめ整理することによって、思考のコストを節約していると</a:t>
            </a:r>
            <a:r>
              <a:rPr lang="ja-JP" altLang="ja-JP" dirty="0" smtClean="0"/>
              <a:t>され</a:t>
            </a:r>
            <a:r>
              <a:rPr lang="ja-JP" altLang="en-US" dirty="0" smtClean="0"/>
              <a:t>る</a:t>
            </a:r>
            <a:r>
              <a:rPr lang="ja-JP" altLang="ja-JP" dirty="0" smtClean="0"/>
              <a:t>。</a:t>
            </a:r>
            <a:r>
              <a:rPr lang="ja-JP" altLang="ja-JP" dirty="0"/>
              <a:t>この体制化の快感という現象を前提として、その秩序を破る少しの崩れやあと一歩で秩序が完成するというわずかな未完成にも、</a:t>
            </a:r>
            <a:r>
              <a:rPr lang="ja-JP" altLang="ja-JP" dirty="0" smtClean="0"/>
              <a:t>ひきつけられ</a:t>
            </a:r>
            <a:r>
              <a:rPr lang="ja-JP" altLang="en-US" dirty="0" smtClean="0"/>
              <a:t>る</a:t>
            </a:r>
            <a:r>
              <a:rPr lang="ja-JP" altLang="ja-JP" dirty="0" smtClean="0"/>
              <a:t>から複雑</a:t>
            </a:r>
            <a:r>
              <a:rPr lang="ja-JP" altLang="en-US" dirty="0" smtClean="0"/>
              <a:t>である</a:t>
            </a:r>
            <a:r>
              <a:rPr lang="ja-JP" altLang="ja-JP" dirty="0" smtClean="0"/>
              <a:t>。</a:t>
            </a:r>
            <a:r>
              <a:rPr lang="en-US" altLang="ja-JP" dirty="0" smtClean="0"/>
              <a:t> </a:t>
            </a:r>
            <a:r>
              <a:rPr lang="en-US" altLang="ja-JP" dirty="0"/>
              <a:t>(</a:t>
            </a:r>
            <a:r>
              <a:rPr lang="ja-JP" altLang="ja-JP" dirty="0"/>
              <a:t>松本武彦『進化考古学の大冒険』</a:t>
            </a:r>
            <a:r>
              <a:rPr lang="en-US" altLang="ja-JP" dirty="0"/>
              <a:t>)</a:t>
            </a:r>
            <a:r>
              <a:rPr lang="ja-JP" altLang="ja-JP" dirty="0" err="1"/>
              <a:t>。</a:t>
            </a:r>
            <a:endParaRPr lang="ja-JP" altLang="ja-JP" dirty="0"/>
          </a:p>
        </p:txBody>
      </p:sp>
    </p:spTree>
    <p:extLst>
      <p:ext uri="{BB962C8B-B14F-4D97-AF65-F5344CB8AC3E}">
        <p14:creationId xmlns:p14="http://schemas.microsoft.com/office/powerpoint/2010/main" val="268261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smtClean="0"/>
              <a:t>４－１０　</a:t>
            </a:r>
            <a:r>
              <a:rPr lang="ja-JP" altLang="ja-JP" dirty="0" smtClean="0"/>
              <a:t>味覚</a:t>
            </a:r>
            <a:r>
              <a:rPr lang="ja-JP" altLang="ja-JP" dirty="0"/>
              <a:t>センサー</a:t>
            </a:r>
            <a:endParaRPr kumimoji="1" lang="ja-JP" altLang="en-US" dirty="0"/>
          </a:p>
        </p:txBody>
      </p:sp>
      <p:sp>
        <p:nvSpPr>
          <p:cNvPr id="3" name="コンテンツ プレースホルダー 2"/>
          <p:cNvSpPr>
            <a:spLocks noGrp="1"/>
          </p:cNvSpPr>
          <p:nvPr>
            <p:ph idx="1"/>
          </p:nvPr>
        </p:nvSpPr>
        <p:spPr/>
        <p:txBody>
          <a:bodyPr/>
          <a:lstStyle/>
          <a:p>
            <a:r>
              <a:rPr lang="ja-JP" altLang="ja-JP" dirty="0"/>
              <a:t>ワインのソムリエは顧客に対して、ワインを薦める時に、非言語感覚である味わいを言語で表現する能力を</a:t>
            </a:r>
            <a:r>
              <a:rPr lang="ja-JP" altLang="ja-JP" dirty="0" smtClean="0"/>
              <a:t>求められ</a:t>
            </a:r>
            <a:r>
              <a:rPr lang="ja-JP" altLang="en-US" dirty="0" smtClean="0"/>
              <a:t>る</a:t>
            </a:r>
            <a:r>
              <a:rPr lang="ja-JP" altLang="ja-JP" dirty="0" smtClean="0"/>
              <a:t>。</a:t>
            </a:r>
            <a:r>
              <a:rPr lang="ja-JP" altLang="ja-JP" dirty="0"/>
              <a:t>その能力は文学者の能力</a:t>
            </a:r>
            <a:r>
              <a:rPr lang="ja-JP" altLang="ja-JP" dirty="0" smtClean="0"/>
              <a:t>で</a:t>
            </a:r>
            <a:r>
              <a:rPr lang="ja-JP" altLang="en-US" dirty="0" smtClean="0"/>
              <a:t>ある</a:t>
            </a:r>
            <a:r>
              <a:rPr lang="ja-JP" altLang="ja-JP" dirty="0" smtClean="0"/>
              <a:t>。</a:t>
            </a:r>
            <a:r>
              <a:rPr lang="ja-JP" altLang="ja-JP" dirty="0"/>
              <a:t>しかし、もともとは非言語情報</a:t>
            </a:r>
            <a:r>
              <a:rPr lang="ja-JP" altLang="ja-JP" dirty="0" smtClean="0"/>
              <a:t>で</a:t>
            </a:r>
            <a:r>
              <a:rPr lang="ja-JP" altLang="en-US" dirty="0" smtClean="0"/>
              <a:t>ある</a:t>
            </a:r>
            <a:r>
              <a:rPr lang="ja-JP" altLang="ja-JP" dirty="0" smtClean="0"/>
              <a:t>から</a:t>
            </a:r>
            <a:r>
              <a:rPr lang="ja-JP" altLang="ja-JP" dirty="0"/>
              <a:t>、言語で伝える</a:t>
            </a:r>
            <a:r>
              <a:rPr lang="ja-JP" altLang="ja-JP" dirty="0" smtClean="0"/>
              <a:t>こと</a:t>
            </a:r>
            <a:r>
              <a:rPr lang="ja-JP" altLang="en-US" dirty="0" smtClean="0"/>
              <a:t>に</a:t>
            </a:r>
            <a:r>
              <a:rPr lang="ja-JP" altLang="ja-JP" dirty="0" smtClean="0"/>
              <a:t>は</a:t>
            </a:r>
            <a:r>
              <a:rPr lang="ja-JP" altLang="en-US" dirty="0" smtClean="0"/>
              <a:t>限界がある</a:t>
            </a:r>
            <a:r>
              <a:rPr lang="ja-JP" altLang="ja-JP" dirty="0" smtClean="0"/>
              <a:t>。</a:t>
            </a:r>
            <a:r>
              <a:rPr lang="ja-JP" altLang="ja-JP" dirty="0"/>
              <a:t>触覚、臭覚、味覚等の非言語情報も脳への刺激</a:t>
            </a:r>
            <a:r>
              <a:rPr lang="ja-JP" altLang="ja-JP" dirty="0" smtClean="0"/>
              <a:t>で</a:t>
            </a:r>
            <a:r>
              <a:rPr lang="ja-JP" altLang="en-US" dirty="0" smtClean="0"/>
              <a:t>ある</a:t>
            </a:r>
            <a:r>
              <a:rPr lang="ja-JP" altLang="ja-JP" dirty="0" smtClean="0"/>
              <a:t>から、</a:t>
            </a:r>
            <a:r>
              <a:rPr lang="ja-JP" altLang="en-US" dirty="0" smtClean="0"/>
              <a:t>味覚センサー等</a:t>
            </a:r>
            <a:r>
              <a:rPr lang="ja-JP" altLang="ja-JP" dirty="0" smtClean="0"/>
              <a:t>の</a:t>
            </a:r>
            <a:r>
              <a:rPr lang="ja-JP" altLang="ja-JP" dirty="0"/>
              <a:t>進化により伝達が可能となる</a:t>
            </a:r>
            <a:r>
              <a:rPr lang="ja-JP" altLang="ja-JP" dirty="0" smtClean="0"/>
              <a:t>で</a:t>
            </a:r>
            <a:r>
              <a:rPr lang="ja-JP" altLang="en-US" dirty="0" smtClean="0"/>
              <a:t>あろう</a:t>
            </a:r>
            <a:r>
              <a:rPr lang="ja-JP" altLang="ja-JP" dirty="0" smtClean="0"/>
              <a:t>。</a:t>
            </a:r>
            <a:r>
              <a:rPr lang="ja-JP" altLang="ja-JP" dirty="0"/>
              <a:t>観光、人流の障害であったもの一つ一つが障害ではなくなって</a:t>
            </a:r>
            <a:r>
              <a:rPr lang="ja-JP" altLang="ja-JP" dirty="0" smtClean="0"/>
              <a:t>ゆ</a:t>
            </a:r>
            <a:r>
              <a:rPr lang="ja-JP" altLang="en-US" dirty="0" smtClean="0"/>
              <a:t>く</a:t>
            </a:r>
            <a:r>
              <a:rPr lang="ja-JP" altLang="ja-JP" dirty="0" smtClean="0"/>
              <a:t>。</a:t>
            </a:r>
            <a:endParaRPr lang="ja-JP" altLang="ja-JP" dirty="0"/>
          </a:p>
        </p:txBody>
      </p:sp>
    </p:spTree>
    <p:extLst>
      <p:ext uri="{BB962C8B-B14F-4D97-AF65-F5344CB8AC3E}">
        <p14:creationId xmlns:p14="http://schemas.microsoft.com/office/powerpoint/2010/main" val="1924594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dirty="0" smtClean="0"/>
              <a:t>４－１１　「音譜」と「食譜」</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視覚</a:t>
            </a:r>
            <a:r>
              <a:rPr lang="ja-JP" altLang="en-US" dirty="0"/>
              <a:t>、聴覚、触覚は</a:t>
            </a:r>
            <a:r>
              <a:rPr lang="ja-JP" altLang="en-US" dirty="0" smtClean="0"/>
              <a:t>記録、再生ができ、結果コミュニケーション</a:t>
            </a:r>
            <a:r>
              <a:rPr lang="ja-JP" altLang="en-US" dirty="0"/>
              <a:t>可能で</a:t>
            </a:r>
            <a:r>
              <a:rPr lang="ja-JP" altLang="en-US" dirty="0" smtClean="0"/>
              <a:t>ある。聴覚の再生はレコード等が誕生する前から「音譜」で可能であったが、味覚も食譜で可能となる。</a:t>
            </a:r>
            <a:endParaRPr lang="en-US" altLang="ja-JP" dirty="0" smtClean="0"/>
          </a:p>
          <a:p>
            <a:r>
              <a:rPr lang="ja-JP" altLang="en-US" dirty="0"/>
              <a:t>味細胞は各味質に対応し分化している。そのため、味細胞から味神経、そして脳へ味情報が伝えられえる際に大きな信号処理はなされない。この事実は、化学物質に由来する味は、既に舌のレベルで決定しているということである。以上から「脳で感じる味」と「舌で感じる味」が違うことに気づかされる。味覚センサーはこの「舌で感じる味」を数値化するものである。</a:t>
            </a:r>
          </a:p>
          <a:p>
            <a:r>
              <a:rPr lang="ja-JP" altLang="en-US" dirty="0"/>
              <a:t>味覚センサーは１９８９年に発明された。ヒトの感じる基本味の数値化に成功している。化学物質ではなく味質に選択性を示すのである。この味認識装置は多くの食品へ適用され、その味の定量化ならびに新食品の開発に利活用されている</a:t>
            </a:r>
            <a:r>
              <a:rPr lang="ja-JP" altLang="en-US" dirty="0" smtClean="0"/>
              <a:t>。</a:t>
            </a:r>
            <a:endParaRPr lang="en-US" altLang="ja-JP" dirty="0" smtClean="0"/>
          </a:p>
          <a:p>
            <a:r>
              <a:rPr lang="ja-JP" altLang="en-US" dirty="0"/>
              <a:t>味覚センサーに記録された味のデータベースは味の譜面「食譜」である。楽譜があるから二百年以上前のベートーベンを再現して聞くことができる。</a:t>
            </a:r>
          </a:p>
          <a:p>
            <a:r>
              <a:rPr lang="ja-JP" altLang="en-US" dirty="0"/>
              <a:t>官能のデータベースは、まさに感性のデータベースであり、感性アナライザーを用いた我々の実験が大きく採用されることが望まれる。</a:t>
            </a:r>
          </a:p>
          <a:p>
            <a:endParaRPr lang="ja-JP" altLang="en-US" dirty="0"/>
          </a:p>
          <a:p>
            <a:endParaRPr lang="ja-JP" altLang="en-US" dirty="0"/>
          </a:p>
        </p:txBody>
      </p:sp>
    </p:spTree>
    <p:extLst>
      <p:ext uri="{BB962C8B-B14F-4D97-AF65-F5344CB8AC3E}">
        <p14:creationId xmlns:p14="http://schemas.microsoft.com/office/powerpoint/2010/main" val="129263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聴覚</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聴覚</a:t>
            </a:r>
            <a:r>
              <a:rPr lang="ja-JP" altLang="en-US" dirty="0"/>
              <a:t>メカニズムと文化の関係の解明も進んでいる。心地よい音、音楽</a:t>
            </a:r>
            <a:r>
              <a:rPr lang="ja-JP" altLang="en-US" dirty="0" smtClean="0"/>
              <a:t>あるいは</a:t>
            </a:r>
            <a:r>
              <a:rPr lang="ja-JP" altLang="en-US" dirty="0"/>
              <a:t>耳障りな音の分析は進展している。子供の注意を引く音はテレビコ マーシャルに活用されている</a:t>
            </a:r>
            <a:r>
              <a:rPr lang="ja-JP" altLang="en-US" dirty="0" smtClean="0"/>
              <a:t>。</a:t>
            </a:r>
            <a:endParaRPr lang="en-US" altLang="ja-JP" dirty="0" smtClean="0"/>
          </a:p>
        </p:txBody>
      </p:sp>
    </p:spTree>
    <p:extLst>
      <p:ext uri="{BB962C8B-B14F-4D97-AF65-F5344CB8AC3E}">
        <p14:creationId xmlns:p14="http://schemas.microsoft.com/office/powerpoint/2010/main" val="1428394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969" y="365125"/>
            <a:ext cx="11084943" cy="1325563"/>
          </a:xfrm>
          <a:ln>
            <a:solidFill>
              <a:schemeClr val="accent1"/>
            </a:solidFill>
          </a:ln>
        </p:spPr>
        <p:txBody>
          <a:bodyPr/>
          <a:lstStyle/>
          <a:p>
            <a:pPr algn="ctr"/>
            <a:r>
              <a:rPr lang="ja-JP" altLang="ja-JP" dirty="0">
                <a:solidFill>
                  <a:schemeClr val="tx1">
                    <a:lumMod val="95000"/>
                    <a:lumOff val="5000"/>
                  </a:schemeClr>
                </a:solidFill>
              </a:rPr>
              <a:t>選択と</a:t>
            </a:r>
            <a:r>
              <a:rPr lang="ja-JP" altLang="ja-JP" dirty="0" smtClean="0">
                <a:solidFill>
                  <a:schemeClr val="tx1">
                    <a:lumMod val="95000"/>
                    <a:lumOff val="5000"/>
                  </a:schemeClr>
                </a:solidFill>
              </a:rPr>
              <a:t>快楽</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
            </a:r>
            <a:br>
              <a:rPr lang="en-US" altLang="ja-JP" dirty="0" smtClean="0">
                <a:solidFill>
                  <a:schemeClr val="tx1">
                    <a:lumMod val="95000"/>
                    <a:lumOff val="5000"/>
                  </a:schemeClr>
                </a:solidFill>
              </a:rPr>
            </a:br>
            <a:r>
              <a:rPr lang="ja-JP" altLang="en-US" dirty="0" smtClean="0"/>
              <a:t>観光</a:t>
            </a:r>
            <a:r>
              <a:rPr lang="ja-JP" altLang="en-US" dirty="0"/>
              <a:t>行動論は神経経済学に収斂</a:t>
            </a:r>
            <a:endParaRPr kumimoji="1" lang="ja-JP" altLang="en-US" dirty="0"/>
          </a:p>
        </p:txBody>
      </p:sp>
      <p:sp>
        <p:nvSpPr>
          <p:cNvPr id="3" name="コンテンツ プレースホルダー 2"/>
          <p:cNvSpPr>
            <a:spLocks noGrp="1"/>
          </p:cNvSpPr>
          <p:nvPr>
            <p:ph idx="1"/>
          </p:nvPr>
        </p:nvSpPr>
        <p:spPr/>
        <p:txBody>
          <a:bodyPr/>
          <a:lstStyle/>
          <a:p>
            <a:pPr>
              <a:defRPr/>
            </a:pPr>
            <a:r>
              <a:rPr lang="ja-JP" altLang="ja-JP" dirty="0"/>
              <a:t>個人の欲する選択は、高い快楽の達成と一致しない</a:t>
            </a:r>
          </a:p>
          <a:p>
            <a:pPr>
              <a:defRPr/>
            </a:pPr>
            <a:r>
              <a:rPr lang="ja-JP" altLang="ja-JP" dirty="0">
                <a:solidFill>
                  <a:schemeClr val="tx1">
                    <a:lumMod val="95000"/>
                    <a:lumOff val="5000"/>
                  </a:schemeClr>
                </a:solidFill>
              </a:rPr>
              <a:t>選択と快楽は関連する脳の部位が異なる</a:t>
            </a:r>
            <a:r>
              <a:rPr lang="ja-JP" altLang="ja-JP" dirty="0"/>
              <a:t>ため、区別して取り扱う必要がある</a:t>
            </a:r>
          </a:p>
          <a:p>
            <a:pPr>
              <a:defRPr/>
            </a:pPr>
            <a:r>
              <a:rPr lang="ja-JP" altLang="ja-JP" dirty="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a:p>
          <a:p>
            <a:pPr marL="0" indent="0">
              <a:buNone/>
              <a:defRPr/>
            </a:pPr>
            <a:r>
              <a:rPr lang="ja-JP" altLang="en-US" dirty="0"/>
              <a:t>➡観光行動論は神経経済学に収斂される？</a:t>
            </a:r>
          </a:p>
          <a:p>
            <a:endParaRPr kumimoji="1" lang="ja-JP" altLang="en-US" dirty="0"/>
          </a:p>
        </p:txBody>
      </p:sp>
    </p:spTree>
    <p:extLst>
      <p:ext uri="{BB962C8B-B14F-4D97-AF65-F5344CB8AC3E}">
        <p14:creationId xmlns:p14="http://schemas.microsoft.com/office/powerpoint/2010/main" val="77646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脳の透明</a:t>
            </a:r>
            <a:r>
              <a:rPr lang="ja-JP" altLang="en-US" dirty="0"/>
              <a:t>化</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神経</a:t>
            </a:r>
            <a:r>
              <a:rPr lang="ja-JP" altLang="en-US" dirty="0"/>
              <a:t>科学には巨額の投資がなされ、「脳の透明化」が間違いなく進んで ゆく。すべてが解明されるはずもないが、それでもアンケート調査中心の 研究成果は過去の遺物の中にしまわれることになろう。 　心身二元論や物質一元論、意識一元論を論じなくても、脳科学の進展は 間違いなく、現在の情緒的な手法による観光学研究の構造改革を迫ること になり、観光研究の中心である観光資源の評価は、脳科学の進展に合わせ </a:t>
            </a:r>
            <a:r>
              <a:rPr lang="ja-JP" altLang="en-US" dirty="0" err="1"/>
              <a:t>て</a:t>
            </a:r>
            <a:r>
              <a:rPr lang="ja-JP" altLang="en-US" dirty="0"/>
              <a:t>その中に統合される運命にあるのではなかろう</a:t>
            </a:r>
            <a:r>
              <a:rPr lang="ja-JP" altLang="en-US" dirty="0" smtClean="0"/>
              <a:t>か</a:t>
            </a:r>
            <a:endParaRPr kumimoji="1" lang="ja-JP" altLang="en-US" dirty="0"/>
          </a:p>
        </p:txBody>
      </p:sp>
    </p:spTree>
    <p:extLst>
      <p:ext uri="{BB962C8B-B14F-4D97-AF65-F5344CB8AC3E}">
        <p14:creationId xmlns:p14="http://schemas.microsoft.com/office/powerpoint/2010/main" val="2457940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299773"/>
          </a:xfrm>
          <a:ln>
            <a:solidFill>
              <a:schemeClr val="accent1"/>
            </a:solidFill>
          </a:ln>
        </p:spPr>
        <p:txBody>
          <a:bodyPr/>
          <a:lstStyle/>
          <a:p>
            <a:pPr algn="ctr"/>
            <a:r>
              <a:rPr kumimoji="1" lang="ja-JP" altLang="en-US" dirty="0" smtClean="0"/>
              <a:t>観光行動</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人間</a:t>
            </a:r>
            <a:r>
              <a:rPr lang="ja-JP" altLang="en-US" dirty="0"/>
              <a:t>の行動を科学的に研究し、その法則性を解明しようとする学問と して行動科学があった。アメリカの心理学者</a:t>
            </a:r>
            <a:r>
              <a:rPr lang="en-US" altLang="ja-JP" dirty="0"/>
              <a:t>J.G.</a:t>
            </a:r>
            <a:r>
              <a:rPr lang="ja-JP" altLang="en-US" dirty="0"/>
              <a:t>ミラーら、シカゴ大学の 研究者たちによって唱えられた。諸科学の境界を超え、人間行動について の統合的な解明を目指した。 </a:t>
            </a:r>
            <a:r>
              <a:rPr lang="ja-JP" altLang="en-US" dirty="0" smtClean="0"/>
              <a:t>「</a:t>
            </a:r>
            <a:r>
              <a:rPr lang="ja-JP" altLang="en-US" dirty="0"/>
              <a:t>観光場面での行動研究も、多くの分野にわたって」おり「観光行動研 究の知見として統合されるには至っていない」と観光学全集</a:t>
            </a:r>
            <a:r>
              <a:rPr lang="en-US" altLang="ja-JP" dirty="0"/>
              <a:t>4</a:t>
            </a:r>
            <a:r>
              <a:rPr lang="ja-JP" altLang="en-US" dirty="0"/>
              <a:t>巻</a:t>
            </a:r>
            <a:r>
              <a:rPr lang="en-US" altLang="ja-JP" dirty="0"/>
              <a:t>『</a:t>
            </a:r>
            <a:r>
              <a:rPr lang="ja-JP" altLang="en-US" dirty="0"/>
              <a:t>観光行 動論</a:t>
            </a:r>
            <a:r>
              <a:rPr lang="en-US" altLang="ja-JP" dirty="0"/>
              <a:t>』</a:t>
            </a:r>
            <a:r>
              <a:rPr lang="ja-JP" altLang="en-US" dirty="0"/>
              <a:t>の冒頭において記述するが、その原因もまた基本の「観光」概念が 確立されていないからである。人を移動させる力の研究は脳の働きの研究 であり、脳科学に収斂されるのであれば、概念も人流概念に収斂する。人 が移動しないものと移動するものに判別されるのであろう。</a:t>
            </a:r>
          </a:p>
          <a:p>
            <a:endParaRPr kumimoji="1" lang="ja-JP" altLang="en-US" dirty="0"/>
          </a:p>
        </p:txBody>
      </p:sp>
    </p:spTree>
    <p:extLst>
      <p:ext uri="{BB962C8B-B14F-4D97-AF65-F5344CB8AC3E}">
        <p14:creationId xmlns:p14="http://schemas.microsoft.com/office/powerpoint/2010/main" val="61436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pPr algn="ctr"/>
            <a:r>
              <a:rPr lang="ja-JP" altLang="ja-JP" dirty="0" smtClean="0"/>
              <a:t>１</a:t>
            </a:r>
            <a:r>
              <a:rPr lang="ja-JP" altLang="en-US" dirty="0" smtClean="0"/>
              <a:t>－２</a:t>
            </a:r>
            <a:r>
              <a:rPr lang="ja-JP" altLang="ja-JP" dirty="0" smtClean="0"/>
              <a:t>　　　人の移動と通信</a:t>
            </a:r>
            <a:r>
              <a:rPr lang="en-US" altLang="ja-JP" dirty="0" smtClean="0"/>
              <a:t/>
            </a:r>
            <a:br>
              <a:rPr lang="en-US" altLang="ja-JP" dirty="0" smtClean="0"/>
            </a:br>
            <a:r>
              <a:rPr lang="ja-JP" altLang="en-US" sz="2800" dirty="0" smtClean="0"/>
              <a:t>～</a:t>
            </a:r>
            <a:r>
              <a:rPr lang="ja-JP" altLang="ja-JP" sz="3100" b="1" dirty="0" smtClean="0"/>
              <a:t>交通</a:t>
            </a:r>
            <a:r>
              <a:rPr lang="ja-JP" altLang="ja-JP" sz="3100" b="1" dirty="0"/>
              <a:t>と通信の関係は、相乗、補完、代替の三つに分類</a:t>
            </a:r>
            <a:r>
              <a:rPr lang="ja-JP" altLang="ja-JP" sz="3100" b="1" dirty="0" smtClean="0"/>
              <a:t>され</a:t>
            </a:r>
            <a:r>
              <a:rPr lang="ja-JP" altLang="en-US" sz="3100" b="1" dirty="0" smtClean="0"/>
              <a:t>る～</a:t>
            </a:r>
            <a:endParaRPr kumimoji="1" lang="ja-JP" altLang="en-US" sz="3100" dirty="0"/>
          </a:p>
        </p:txBody>
      </p:sp>
      <p:sp>
        <p:nvSpPr>
          <p:cNvPr id="3" name="コンテンツ プレースホルダー 2"/>
          <p:cNvSpPr>
            <a:spLocks noGrp="1"/>
          </p:cNvSpPr>
          <p:nvPr>
            <p:ph idx="1"/>
          </p:nvPr>
        </p:nvSpPr>
        <p:spPr>
          <a:xfrm>
            <a:off x="838200" y="1825625"/>
            <a:ext cx="10515600" cy="4601054"/>
          </a:xfrm>
        </p:spPr>
        <p:txBody>
          <a:bodyPr>
            <a:noAutofit/>
          </a:bodyPr>
          <a:lstStyle/>
          <a:p>
            <a:r>
              <a:rPr lang="en-US" altLang="ja-JP" sz="2400" dirty="0" smtClean="0"/>
              <a:t>C.S</a:t>
            </a:r>
            <a:r>
              <a:rPr lang="en-US" altLang="ja-JP" sz="2400" dirty="0"/>
              <a:t>.</a:t>
            </a:r>
            <a:r>
              <a:rPr lang="ja-JP" altLang="ja-JP" sz="2400" dirty="0"/>
              <a:t>グリフィンによる東京帝国大学「交通論」の講義ノートによれば、コミュニケーションは、元来交通と通信の両者を含む概念で、それまでの</a:t>
            </a:r>
            <a:r>
              <a:rPr lang="en-US" altLang="ja-JP" sz="2400" dirty="0"/>
              <a:t>Transportation</a:t>
            </a:r>
            <a:r>
              <a:rPr lang="ja-JP" altLang="ja-JP" sz="2400" dirty="0"/>
              <a:t>は、流刑という意味で用いられていたことが紹介されて</a:t>
            </a:r>
            <a:r>
              <a:rPr lang="ja-JP" altLang="ja-JP" sz="2400" dirty="0" smtClean="0"/>
              <a:t>い</a:t>
            </a:r>
            <a:r>
              <a:rPr lang="ja-JP" altLang="en-US" sz="2400" dirty="0" smtClean="0"/>
              <a:t>る</a:t>
            </a:r>
            <a:r>
              <a:rPr lang="ja-JP" altLang="ja-JP" sz="2400" dirty="0" smtClean="0"/>
              <a:t>。ヒト</a:t>
            </a:r>
            <a:r>
              <a:rPr lang="ja-JP" altLang="ja-JP" sz="2400" dirty="0"/>
              <a:t>の移動と情報がシンクロしていたから</a:t>
            </a:r>
            <a:r>
              <a:rPr lang="ja-JP" altLang="ja-JP" sz="2400" dirty="0" smtClean="0"/>
              <a:t>で</a:t>
            </a:r>
            <a:r>
              <a:rPr lang="ja-JP" altLang="en-US" sz="2400" dirty="0" smtClean="0"/>
              <a:t>ある</a:t>
            </a:r>
            <a:r>
              <a:rPr lang="ja-JP" altLang="ja-JP" sz="2400" dirty="0" smtClean="0"/>
              <a:t>。</a:t>
            </a:r>
            <a:r>
              <a:rPr lang="ja-JP" altLang="ja-JP" sz="2400" dirty="0"/>
              <a:t>交通、通信技術の発展は、ヒトの移動と情報の移動を分離させ、トランスポーテーション概念とコミュニケーション概念が分化することと</a:t>
            </a:r>
            <a:r>
              <a:rPr lang="ja-JP" altLang="ja-JP" sz="2400" dirty="0" smtClean="0"/>
              <a:t>な</a:t>
            </a:r>
            <a:r>
              <a:rPr lang="ja-JP" altLang="en-US" sz="2400" dirty="0" smtClean="0"/>
              <a:t>った</a:t>
            </a:r>
            <a:r>
              <a:rPr lang="ja-JP" altLang="ja-JP" sz="2400" dirty="0" smtClean="0"/>
              <a:t>。</a:t>
            </a:r>
            <a:r>
              <a:rPr lang="ja-JP" altLang="ja-JP" sz="2400" dirty="0"/>
              <a:t>経験やノウハウ等情報所有者に「体化された情報」が前者であり、文書や映像等情報の所有者から「分離された情報」が後者</a:t>
            </a:r>
            <a:r>
              <a:rPr lang="ja-JP" altLang="ja-JP" sz="2400" dirty="0" smtClean="0"/>
              <a:t>で</a:t>
            </a:r>
            <a:r>
              <a:rPr lang="ja-JP" altLang="en-US" sz="2400" dirty="0" smtClean="0"/>
              <a:t>ある</a:t>
            </a:r>
            <a:r>
              <a:rPr lang="ja-JP" altLang="ja-JP" sz="2400" dirty="0" smtClean="0"/>
              <a:t>。</a:t>
            </a:r>
            <a:r>
              <a:rPr lang="ja-JP" altLang="ja-JP" sz="2400" dirty="0"/>
              <a:t>しかし前者であっても</a:t>
            </a:r>
            <a:r>
              <a:rPr lang="ja-JP" altLang="ja-JP" sz="2400" b="1" dirty="0"/>
              <a:t>暗黙知</a:t>
            </a:r>
            <a:r>
              <a:rPr lang="ja-JP" altLang="ja-JP" sz="2400" dirty="0"/>
              <a:t>がデジタル情報化され、次第に多くの人に移転できるように</a:t>
            </a:r>
            <a:r>
              <a:rPr lang="ja-JP" altLang="ja-JP" sz="2400" dirty="0" smtClean="0"/>
              <a:t>なっ</a:t>
            </a:r>
            <a:r>
              <a:rPr lang="ja-JP" altLang="en-US" sz="2400" dirty="0" smtClean="0"/>
              <a:t>た</a:t>
            </a:r>
            <a:r>
              <a:rPr lang="ja-JP" altLang="ja-JP" sz="2400" dirty="0" smtClean="0"/>
              <a:t>。</a:t>
            </a:r>
            <a:r>
              <a:rPr lang="ja-JP" altLang="ja-JP" sz="2400" dirty="0"/>
              <a:t>最後に残るものは生身の人の存在そのものということになり、ふれあいや表敬訪問等ということに</a:t>
            </a:r>
            <a:r>
              <a:rPr lang="ja-JP" altLang="ja-JP" sz="2400" dirty="0" smtClean="0"/>
              <a:t>な</a:t>
            </a:r>
            <a:r>
              <a:rPr lang="ja-JP" altLang="en-US" sz="2400" dirty="0" smtClean="0"/>
              <a:t>る</a:t>
            </a:r>
            <a:r>
              <a:rPr lang="ja-JP" altLang="ja-JP" sz="2400" dirty="0" smtClean="0"/>
              <a:t>。</a:t>
            </a:r>
            <a:r>
              <a:rPr lang="en-US" altLang="ja-JP" sz="2400" dirty="0" smtClean="0"/>
              <a:t>VFR</a:t>
            </a:r>
            <a:r>
              <a:rPr lang="ja-JP" altLang="en-US" sz="2400" dirty="0" smtClean="0"/>
              <a:t>が注目されるのである</a:t>
            </a:r>
            <a:endParaRPr lang="en-US" altLang="ja-JP" sz="2400" dirty="0"/>
          </a:p>
          <a:p>
            <a:r>
              <a:rPr lang="ja-JP" altLang="ja-JP" sz="2400" dirty="0" smtClean="0"/>
              <a:t>通信</a:t>
            </a:r>
            <a:r>
              <a:rPr lang="ja-JP" altLang="ja-JP" sz="2400" dirty="0"/>
              <a:t>の両端には必ず生身の人間がいて、リアルな関係を伴わないバーチャルのみの関係では</a:t>
            </a:r>
            <a:r>
              <a:rPr lang="ja-JP" altLang="ja-JP" sz="2400" dirty="0" smtClean="0"/>
              <a:t>すまない。</a:t>
            </a:r>
            <a:r>
              <a:rPr lang="ja-JP" altLang="ja-JP" sz="2400" dirty="0"/>
              <a:t>都市はフェース・ツー・フェースを提供する基盤と</a:t>
            </a:r>
            <a:r>
              <a:rPr lang="ja-JP" altLang="ja-JP" sz="2400" dirty="0" smtClean="0"/>
              <a:t>して</a:t>
            </a:r>
            <a:r>
              <a:rPr lang="ja-JP" altLang="en-US" sz="2400" dirty="0" smtClean="0"/>
              <a:t>国際的な</a:t>
            </a:r>
            <a:r>
              <a:rPr lang="ja-JP" altLang="ja-JP" sz="2400" dirty="0" smtClean="0"/>
              <a:t>競争</a:t>
            </a:r>
            <a:r>
              <a:rPr lang="ja-JP" altLang="ja-JP" sz="2400" dirty="0"/>
              <a:t>に</a:t>
            </a:r>
            <a:r>
              <a:rPr lang="ja-JP" altLang="ja-JP" sz="2400" dirty="0" smtClean="0"/>
              <a:t>さらされ</a:t>
            </a:r>
            <a:r>
              <a:rPr lang="ja-JP" altLang="en-US" sz="2400" dirty="0" smtClean="0"/>
              <a:t>ているから、ＭＩＣＥが注目されるのである</a:t>
            </a:r>
            <a:r>
              <a:rPr lang="ja-JP" altLang="ja-JP" sz="2400" dirty="0" smtClean="0"/>
              <a:t>。</a:t>
            </a:r>
            <a:endParaRPr kumimoji="1" lang="ja-JP" altLang="en-US" sz="2400" dirty="0"/>
          </a:p>
        </p:txBody>
      </p:sp>
    </p:spTree>
    <p:extLst>
      <p:ext uri="{BB962C8B-B14F-4D97-AF65-F5344CB8AC3E}">
        <p14:creationId xmlns:p14="http://schemas.microsoft.com/office/powerpoint/2010/main" val="3075894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その総合体としての人を移動させる「力」により行動する人がいわゆる 観光客であり、当該行動を「観光行動」という同義語反復がここでも発生する。実は現在でも、観光資源を論じることと観光行動を論じることに本質的な違いがないことに賢明な読者は気が付くであろう。</a:t>
            </a:r>
          </a:p>
          <a:p>
            <a:endParaRPr kumimoji="1" lang="ja-JP" altLang="en-US" dirty="0"/>
          </a:p>
        </p:txBody>
      </p:sp>
    </p:spTree>
    <p:extLst>
      <p:ext uri="{BB962C8B-B14F-4D97-AF65-F5344CB8AC3E}">
        <p14:creationId xmlns:p14="http://schemas.microsoft.com/office/powerpoint/2010/main" val="513556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5170" y="560717"/>
            <a:ext cx="8947030" cy="5028525"/>
          </a:xfrm>
          <a:noFill/>
          <a:ln>
            <a:solidFill>
              <a:schemeClr val="accent1"/>
            </a:solidFill>
          </a:ln>
        </p:spPr>
        <p:txBody>
          <a:bodyPr>
            <a:normAutofit/>
          </a:bodyPr>
          <a:lstStyle/>
          <a:p>
            <a:r>
              <a:rPr lang="ja-JP" altLang="en-US" b="1" dirty="0" smtClean="0"/>
              <a:t>まとめ</a:t>
            </a:r>
            <a:r>
              <a:rPr lang="en-US" altLang="ja-JP" b="1" dirty="0" smtClean="0"/>
              <a:t/>
            </a:r>
            <a:br>
              <a:rPr lang="en-US" altLang="ja-JP" b="1" dirty="0" smtClean="0"/>
            </a:br>
            <a:r>
              <a:rPr lang="en-US" altLang="ja-JP" b="1" dirty="0"/>
              <a:t/>
            </a:r>
            <a:br>
              <a:rPr lang="en-US" altLang="ja-JP" b="1" dirty="0"/>
            </a:br>
            <a:r>
              <a:rPr lang="ja-JP" altLang="en-US" b="1" dirty="0" smtClean="0"/>
              <a:t>人流→</a:t>
            </a:r>
            <a:r>
              <a:rPr lang="ja-JP" altLang="ja-JP" b="1" dirty="0" smtClean="0"/>
              <a:t>脳</a:t>
            </a:r>
            <a:r>
              <a:rPr lang="ja-JP" altLang="en-US" b="1" dirty="0"/>
              <a:t>観</a:t>
            </a:r>
            <a:r>
              <a:rPr lang="ja-JP" altLang="en-US" b="1" dirty="0" smtClean="0"/>
              <a:t>光学</a:t>
            </a:r>
            <a:r>
              <a:rPr lang="en-US" altLang="ja-JP" b="1" dirty="0" smtClean="0"/>
              <a:t/>
            </a:r>
            <a:br>
              <a:rPr lang="en-US" altLang="ja-JP" b="1" dirty="0" smtClean="0"/>
            </a:br>
            <a:r>
              <a:rPr lang="en-US" altLang="ja-JP" b="1" dirty="0" smtClean="0"/>
              <a:t/>
            </a:r>
            <a:br>
              <a:rPr lang="en-US" altLang="ja-JP" b="1" dirty="0" smtClean="0"/>
            </a:br>
            <a:r>
              <a:rPr lang="ja-JP" altLang="ja-JP" sz="5400" b="1" dirty="0" smtClean="0"/>
              <a:t>～</a:t>
            </a:r>
            <a:r>
              <a:rPr lang="ja-JP" altLang="ja-JP" sz="5400" b="1" dirty="0"/>
              <a:t>脳科学の進展が導く観光学研究の未来</a:t>
            </a:r>
            <a:r>
              <a:rPr lang="ja-JP" altLang="ja-JP" sz="5400" b="1" dirty="0" smtClean="0"/>
              <a:t>～</a:t>
            </a:r>
            <a:endParaRPr kumimoji="1" lang="ja-JP" altLang="en-US" sz="5400" dirty="0"/>
          </a:p>
        </p:txBody>
      </p:sp>
    </p:spTree>
    <p:extLst>
      <p:ext uri="{BB962C8B-B14F-4D97-AF65-F5344CB8AC3E}">
        <p14:creationId xmlns:p14="http://schemas.microsoft.com/office/powerpoint/2010/main" val="4143522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smtClean="0">
                <a:solidFill>
                  <a:schemeClr val="tx1">
                    <a:lumMod val="95000"/>
                    <a:lumOff val="5000"/>
                  </a:schemeClr>
                </a:solidFill>
              </a:rPr>
              <a:t>５－１　定住と言語</a:t>
            </a:r>
            <a:endParaRPr kumimoji="1" lang="ja-JP" altLang="en-US" dirty="0">
              <a:solidFill>
                <a:schemeClr val="tx1">
                  <a:lumMod val="95000"/>
                  <a:lumOff val="5000"/>
                </a:schemeClr>
              </a:solidFill>
            </a:endParaRPr>
          </a:p>
        </p:txBody>
      </p:sp>
      <p:sp>
        <p:nvSpPr>
          <p:cNvPr id="3" name="コンテンツ プレースホルダー 2"/>
          <p:cNvSpPr>
            <a:spLocks noGrp="1"/>
          </p:cNvSpPr>
          <p:nvPr>
            <p:ph idx="1"/>
          </p:nvPr>
        </p:nvSpPr>
        <p:spPr>
          <a:xfrm>
            <a:off x="526209" y="2001149"/>
            <a:ext cx="11353800" cy="4885727"/>
          </a:xfrm>
        </p:spPr>
        <p:txBody>
          <a:bodyPr>
            <a:normAutofit lnSpcReduction="10000"/>
          </a:bodyPr>
          <a:lstStyle/>
          <a:p>
            <a:r>
              <a:rPr lang="ja-JP" altLang="en-US" dirty="0" smtClean="0"/>
              <a:t>岡</a:t>
            </a:r>
            <a:r>
              <a:rPr lang="ja-JP" altLang="en-US" dirty="0"/>
              <a:t>ノ谷</a:t>
            </a:r>
            <a:r>
              <a:rPr lang="ja-JP" altLang="en-US" dirty="0" smtClean="0"/>
              <a:t>一夫は、</a:t>
            </a:r>
            <a:r>
              <a:rPr lang="en-US" altLang="ja-JP" dirty="0" smtClean="0"/>
              <a:t> </a:t>
            </a:r>
            <a:r>
              <a:rPr lang="ja-JP" altLang="en-US" dirty="0" smtClean="0"/>
              <a:t>約</a:t>
            </a:r>
            <a:r>
              <a:rPr lang="en-US" altLang="ja-JP" dirty="0" smtClean="0"/>
              <a:t>10</a:t>
            </a:r>
            <a:r>
              <a:rPr lang="ja-JP" altLang="en-US" dirty="0"/>
              <a:t>万</a:t>
            </a:r>
            <a:r>
              <a:rPr lang="ja-JP" altLang="en-US" dirty="0" smtClean="0"/>
              <a:t>年前に、言語</a:t>
            </a:r>
            <a:r>
              <a:rPr lang="ja-JP" altLang="en-US" dirty="0"/>
              <a:t>は</a:t>
            </a:r>
            <a:r>
              <a:rPr lang="ja-JP" altLang="en-US" dirty="0" smtClean="0">
                <a:solidFill>
                  <a:schemeClr val="tx1">
                    <a:lumMod val="95000"/>
                    <a:lumOff val="5000"/>
                  </a:schemeClr>
                </a:solidFill>
              </a:rPr>
              <a:t>コミュニケーションで</a:t>
            </a:r>
            <a:r>
              <a:rPr lang="ja-JP" altLang="en-US" dirty="0">
                <a:solidFill>
                  <a:schemeClr val="tx1">
                    <a:lumMod val="95000"/>
                    <a:lumOff val="5000"/>
                  </a:schemeClr>
                </a:solidFill>
              </a:rPr>
              <a:t>はなく、考えるツールとして</a:t>
            </a:r>
            <a:r>
              <a:rPr lang="ja-JP" altLang="en-US" dirty="0" smtClean="0">
                <a:solidFill>
                  <a:schemeClr val="tx1">
                    <a:lumMod val="95000"/>
                    <a:lumOff val="5000"/>
                  </a:schemeClr>
                </a:solidFill>
              </a:rPr>
              <a:t>始まるとする。</a:t>
            </a:r>
            <a:endParaRPr lang="en-US" altLang="ja-JP" dirty="0" smtClean="0">
              <a:solidFill>
                <a:schemeClr val="tx1">
                  <a:lumMod val="95000"/>
                  <a:lumOff val="5000"/>
                </a:schemeClr>
              </a:solidFill>
            </a:endParaRPr>
          </a:p>
          <a:p>
            <a:r>
              <a:rPr lang="ja-JP" altLang="ja-JP" dirty="0" smtClean="0"/>
              <a:t>ロビン</a:t>
            </a:r>
            <a:r>
              <a:rPr lang="ja-JP" altLang="ja-JP" dirty="0"/>
              <a:t>･ダンバーは、言語は、群れの中で暮らす我々におしゃべりをさせてストレスを解消させるために進化</a:t>
            </a:r>
            <a:r>
              <a:rPr lang="ja-JP" altLang="ja-JP" dirty="0" smtClean="0"/>
              <a:t>した</a:t>
            </a:r>
            <a:r>
              <a:rPr lang="ja-JP" altLang="en-US" dirty="0" smtClean="0"/>
              <a:t>とする</a:t>
            </a:r>
            <a:r>
              <a:rPr lang="ja-JP" altLang="ja-JP" dirty="0" smtClean="0"/>
              <a:t>。群れ</a:t>
            </a:r>
            <a:r>
              <a:rPr lang="ja-JP" altLang="ja-JP" dirty="0"/>
              <a:t>の規模は約</a:t>
            </a:r>
            <a:r>
              <a:rPr lang="en-US" altLang="ja-JP" dirty="0"/>
              <a:t> 150 </a:t>
            </a:r>
            <a:r>
              <a:rPr lang="ja-JP" altLang="ja-JP" dirty="0" smtClean="0"/>
              <a:t>人と</a:t>
            </a:r>
            <a:r>
              <a:rPr lang="ja-JP" altLang="en-US" dirty="0"/>
              <a:t>する</a:t>
            </a:r>
            <a:r>
              <a:rPr lang="ja-JP" altLang="ja-JP" dirty="0" smtClean="0"/>
              <a:t>。</a:t>
            </a:r>
            <a:endParaRPr lang="en-US" altLang="ja-JP" dirty="0" smtClean="0"/>
          </a:p>
          <a:p>
            <a:r>
              <a:rPr lang="ja-JP" altLang="en-US" dirty="0" smtClean="0"/>
              <a:t>西秋</a:t>
            </a:r>
            <a:r>
              <a:rPr lang="ja-JP" altLang="en-US" dirty="0"/>
              <a:t>良宏は、</a:t>
            </a:r>
            <a:r>
              <a:rPr lang="ja-JP" altLang="en-US" b="1" dirty="0"/>
              <a:t>ドメスティケーション（</a:t>
            </a:r>
            <a:r>
              <a:rPr lang="ja-JP" altLang="en-US" dirty="0"/>
              <a:t>定住）を始めてから「脳が変わった」　と考えている</a:t>
            </a:r>
            <a:r>
              <a:rPr lang="ja-JP" altLang="en-US" dirty="0" smtClean="0"/>
              <a:t>。</a:t>
            </a:r>
            <a:endParaRPr lang="en-US" altLang="ja-JP" dirty="0" smtClean="0"/>
          </a:p>
          <a:p>
            <a:r>
              <a:rPr lang="ja-JP" altLang="en-US" dirty="0" smtClean="0"/>
              <a:t>人類は、言語</a:t>
            </a:r>
            <a:r>
              <a:rPr lang="ja-JP" altLang="en-US" dirty="0"/>
              <a:t>に関わる</a:t>
            </a:r>
            <a:r>
              <a:rPr lang="en-US" altLang="ja-JP" dirty="0">
                <a:solidFill>
                  <a:srgbClr val="FF0000"/>
                </a:solidFill>
              </a:rPr>
              <a:t>FOXP2</a:t>
            </a:r>
            <a:r>
              <a:rPr lang="ja-JP" altLang="en-US" dirty="0">
                <a:solidFill>
                  <a:srgbClr val="FF0000"/>
                </a:solidFill>
              </a:rPr>
              <a:t>という遺伝子</a:t>
            </a:r>
            <a:r>
              <a:rPr lang="ja-JP" altLang="en-US" dirty="0"/>
              <a:t>を</a:t>
            </a:r>
            <a:r>
              <a:rPr lang="ja-JP" altLang="en-US" dirty="0" smtClean="0"/>
              <a:t>獲得。</a:t>
            </a:r>
            <a:r>
              <a:rPr lang="ja-JP" altLang="en-US" dirty="0"/>
              <a:t>この遺伝子はネズミにもチンパンジーにも</a:t>
            </a:r>
            <a:r>
              <a:rPr lang="ja-JP" altLang="en-US" dirty="0" smtClean="0"/>
              <a:t>あり、</a:t>
            </a:r>
            <a:r>
              <a:rPr lang="ja-JP" altLang="en-US" b="1" dirty="0" smtClean="0"/>
              <a:t>人</a:t>
            </a:r>
            <a:r>
              <a:rPr lang="ja-JP" altLang="en-US" b="1" dirty="0"/>
              <a:t>だけ</a:t>
            </a:r>
            <a:r>
              <a:rPr lang="ja-JP" altLang="en-US" b="1" dirty="0" smtClean="0"/>
              <a:t>はある</a:t>
            </a:r>
            <a:r>
              <a:rPr lang="ja-JP" altLang="en-US" b="1" dirty="0"/>
              <a:t>特定の領域のアミノ酸の配列が変わっていて、人でも</a:t>
            </a:r>
            <a:r>
              <a:rPr lang="en-US" altLang="ja-JP" b="1" dirty="0"/>
              <a:t>FOXP2</a:t>
            </a:r>
            <a:r>
              <a:rPr lang="ja-JP" altLang="en-US" b="1" dirty="0"/>
              <a:t>に欠陥があると言語障害に</a:t>
            </a:r>
            <a:r>
              <a:rPr lang="ja-JP" altLang="en-US" b="1" dirty="0" smtClean="0"/>
              <a:t>なる。</a:t>
            </a:r>
            <a:r>
              <a:rPr lang="ja-JP" altLang="en-US" b="1" dirty="0"/>
              <a:t>そのアミノ酸を人がいつ置換し、言語を獲得したか遡ると、</a:t>
            </a:r>
            <a:r>
              <a:rPr lang="en-US" altLang="ja-JP" b="1" dirty="0"/>
              <a:t>10</a:t>
            </a:r>
            <a:r>
              <a:rPr lang="ja-JP" altLang="en-US" b="1" dirty="0"/>
              <a:t>万年</a:t>
            </a:r>
            <a:r>
              <a:rPr lang="ja-JP" altLang="en-US" b="1" dirty="0" smtClean="0"/>
              <a:t>くらい前である（学術的</a:t>
            </a:r>
            <a:r>
              <a:rPr lang="ja-JP" altLang="en-US" b="1" dirty="0"/>
              <a:t>には賛否両論</a:t>
            </a:r>
            <a:r>
              <a:rPr lang="ja-JP" altLang="en-US" b="1" dirty="0" smtClean="0"/>
              <a:t>あるが）。</a:t>
            </a:r>
            <a:endParaRPr lang="en-US" altLang="ja-JP" b="1" dirty="0" smtClean="0"/>
          </a:p>
        </p:txBody>
      </p:sp>
    </p:spTree>
    <p:extLst>
      <p:ext uri="{BB962C8B-B14F-4D97-AF65-F5344CB8AC3E}">
        <p14:creationId xmlns:p14="http://schemas.microsoft.com/office/powerpoint/2010/main" val="3811625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3630" y="365125"/>
            <a:ext cx="10560170" cy="1334279"/>
          </a:xfrm>
          <a:solidFill>
            <a:srgbClr val="FFFF00"/>
          </a:solidFill>
          <a:ln w="38100">
            <a:solidFill>
              <a:schemeClr val="accent2">
                <a:lumMod val="75000"/>
              </a:schemeClr>
            </a:solidFill>
          </a:ln>
        </p:spPr>
        <p:txBody>
          <a:bodyPr/>
          <a:lstStyle/>
          <a:p>
            <a:pPr algn="ctr"/>
            <a:r>
              <a:rPr kumimoji="1" lang="ja-JP" altLang="en-US" dirty="0" smtClean="0"/>
              <a:t>５－２　文章が作れるシジュウカラ</a:t>
            </a:r>
            <a:endParaRPr kumimoji="1" lang="ja-JP" altLang="en-US" dirty="0"/>
          </a:p>
        </p:txBody>
      </p:sp>
      <p:sp>
        <p:nvSpPr>
          <p:cNvPr id="3" name="コンテンツ プレースホルダー 2"/>
          <p:cNvSpPr>
            <a:spLocks noGrp="1"/>
          </p:cNvSpPr>
          <p:nvPr>
            <p:ph idx="1"/>
          </p:nvPr>
        </p:nvSpPr>
        <p:spPr/>
        <p:txBody>
          <a:bodyPr/>
          <a:lstStyle/>
          <a:p>
            <a:r>
              <a:rPr lang="ja-JP" altLang="en-US" dirty="0"/>
              <a:t>近年の研究では、単語の組み合わせ（統語）による情報伝達が，ヒト以外の動物においても進化していることを実証した成果が発表されている（</a:t>
            </a:r>
            <a:r>
              <a:rPr lang="en-US" altLang="ja-JP" dirty="0"/>
              <a:t>https://www.soken.ac.jp/news/25972/</a:t>
            </a:r>
            <a:r>
              <a:rPr lang="en-US" altLang="ja-JP" b="1" dirty="0"/>
              <a:t>『</a:t>
            </a:r>
            <a:r>
              <a:rPr lang="ja-JP" altLang="en-US" b="1" dirty="0"/>
              <a:t>単語から文をつくる鳥類の発見</a:t>
            </a:r>
            <a:r>
              <a:rPr lang="en-US" altLang="ja-JP" b="1" dirty="0"/>
              <a:t>』</a:t>
            </a:r>
            <a:r>
              <a:rPr lang="ja-JP" altLang="en-US" dirty="0"/>
              <a:t>）</a:t>
            </a:r>
            <a:r>
              <a:rPr lang="ja-JP" altLang="en-US" dirty="0" smtClean="0"/>
              <a:t>。</a:t>
            </a:r>
            <a:endParaRPr lang="en-US" altLang="ja-JP" dirty="0" smtClean="0"/>
          </a:p>
          <a:p>
            <a:r>
              <a:rPr lang="ja-JP" altLang="ja-JP" dirty="0"/>
              <a:t>自分の意思で息を止めることのできる動物には、九官鳥（空を飛ぶ）、クジラ（水中にいる）がい</a:t>
            </a:r>
            <a:r>
              <a:rPr lang="ja-JP" altLang="en-US" dirty="0"/>
              <a:t>る</a:t>
            </a:r>
            <a:r>
              <a:rPr lang="ja-JP" altLang="ja-JP" dirty="0"/>
              <a:t>。かれらも発声学習ができる。</a:t>
            </a:r>
          </a:p>
          <a:p>
            <a:endParaRPr lang="ja-JP" altLang="en-US" dirty="0"/>
          </a:p>
          <a:p>
            <a:endParaRPr kumimoji="1" lang="ja-JP" altLang="en-US" dirty="0"/>
          </a:p>
        </p:txBody>
      </p:sp>
    </p:spTree>
    <p:extLst>
      <p:ext uri="{BB962C8B-B14F-4D97-AF65-F5344CB8AC3E}">
        <p14:creationId xmlns:p14="http://schemas.microsoft.com/office/powerpoint/2010/main" val="1413362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lang="ja-JP" altLang="ja-JP" dirty="0"/>
              <a:t>　　</a:t>
            </a:r>
            <a:r>
              <a:rPr lang="ja-JP" altLang="en-US" dirty="0" smtClean="0"/>
              <a:t>５－３</a:t>
            </a:r>
            <a:r>
              <a:rPr lang="ja-JP" altLang="ja-JP" dirty="0"/>
              <a:t>　</a:t>
            </a:r>
            <a:r>
              <a:rPr lang="ja-JP" altLang="en-US" dirty="0" smtClean="0"/>
              <a:t>魚にもあるうつ病</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smtClean="0"/>
              <a:t>天敵</a:t>
            </a:r>
            <a:r>
              <a:rPr lang="ja-JP" altLang="ja-JP" dirty="0"/>
              <a:t>から身を守る防衛本能の仕組みがうつ病の</a:t>
            </a:r>
            <a:r>
              <a:rPr lang="ja-JP" altLang="ja-JP" dirty="0" smtClean="0"/>
              <a:t>原因。魚</a:t>
            </a:r>
            <a:r>
              <a:rPr lang="ja-JP" altLang="ja-JP" dirty="0"/>
              <a:t>にもうつ病が</a:t>
            </a:r>
            <a:r>
              <a:rPr lang="ja-JP" altLang="ja-JP" dirty="0" smtClean="0"/>
              <a:t>存在。</a:t>
            </a:r>
            <a:r>
              <a:rPr lang="ja-JP" altLang="ja-JP" dirty="0"/>
              <a:t>扁桃体が反応してストレスホルモンが過剰分泌し脳が委縮して鬱に</a:t>
            </a:r>
            <a:r>
              <a:rPr lang="ja-JP" altLang="ja-JP" dirty="0" smtClean="0"/>
              <a:t>なる。</a:t>
            </a:r>
            <a:r>
              <a:rPr lang="ja-JP" altLang="ja-JP" dirty="0"/>
              <a:t>哺乳類の時代、扁桃体は天敵以外にも</a:t>
            </a:r>
            <a:r>
              <a:rPr lang="ja-JP" altLang="ja-JP" dirty="0" smtClean="0"/>
              <a:t>反応。</a:t>
            </a:r>
            <a:r>
              <a:rPr lang="ja-JP" altLang="ja-JP" dirty="0"/>
              <a:t>チンパンジーは集団から離れ孤独がストレスを</a:t>
            </a:r>
            <a:r>
              <a:rPr lang="ja-JP" altLang="ja-JP" dirty="0" smtClean="0"/>
              <a:t>ため</a:t>
            </a:r>
            <a:r>
              <a:rPr lang="ja-JP" altLang="en-US" dirty="0" smtClean="0"/>
              <a:t>る</a:t>
            </a:r>
            <a:r>
              <a:rPr lang="ja-JP" altLang="ja-JP" dirty="0" smtClean="0"/>
              <a:t>から</a:t>
            </a:r>
            <a:r>
              <a:rPr lang="ja-JP" altLang="ja-JP" dirty="0"/>
              <a:t>、生き延びるための恐怖の体験の記憶が扁桃体を刺激</a:t>
            </a:r>
            <a:r>
              <a:rPr lang="ja-JP" altLang="ja-JP" dirty="0" smtClean="0"/>
              <a:t>する。</a:t>
            </a:r>
            <a:endParaRPr lang="ja-JP" altLang="ja-JP" dirty="0"/>
          </a:p>
          <a:p>
            <a:r>
              <a:rPr lang="ja-JP" altLang="ja-JP" b="1" dirty="0"/>
              <a:t>ブローカ野</a:t>
            </a:r>
            <a:r>
              <a:rPr lang="ja-JP" altLang="ja-JP" dirty="0"/>
              <a:t>（言語で情報を伝えるところ）ができ、言葉で扁桃体を働かせることに</a:t>
            </a:r>
            <a:r>
              <a:rPr lang="ja-JP" altLang="ja-JP" dirty="0" smtClean="0"/>
              <a:t>な</a:t>
            </a:r>
            <a:r>
              <a:rPr lang="ja-JP" altLang="en-US" dirty="0" smtClean="0"/>
              <a:t>った</a:t>
            </a:r>
            <a:r>
              <a:rPr lang="ja-JP" altLang="ja-JP" dirty="0" smtClean="0"/>
              <a:t>。</a:t>
            </a:r>
            <a:r>
              <a:rPr lang="ja-JP" altLang="ja-JP" dirty="0"/>
              <a:t>うつ病を防ぐメカニズムは、平等と扁桃体の関係に</a:t>
            </a:r>
            <a:r>
              <a:rPr lang="ja-JP" altLang="ja-JP" dirty="0" smtClean="0"/>
              <a:t>あ</a:t>
            </a:r>
            <a:r>
              <a:rPr lang="ja-JP" altLang="en-US" dirty="0" smtClean="0"/>
              <a:t>る</a:t>
            </a:r>
            <a:r>
              <a:rPr lang="ja-JP" altLang="ja-JP" dirty="0" smtClean="0"/>
              <a:t>。</a:t>
            </a:r>
            <a:r>
              <a:rPr lang="ja-JP" altLang="ja-JP" dirty="0"/>
              <a:t>集団の平等がうつ病を</a:t>
            </a:r>
            <a:r>
              <a:rPr lang="ja-JP" altLang="ja-JP" dirty="0" smtClean="0"/>
              <a:t>抑え込</a:t>
            </a:r>
            <a:r>
              <a:rPr lang="ja-JP" altLang="en-US" dirty="0" smtClean="0"/>
              <a:t>む</a:t>
            </a:r>
            <a:r>
              <a:rPr lang="ja-JP" altLang="ja-JP" dirty="0" smtClean="0"/>
              <a:t>。</a:t>
            </a:r>
            <a:r>
              <a:rPr lang="ja-JP" altLang="ja-JP" dirty="0"/>
              <a:t>孤独にならず、天敵から身を守りやすい</a:t>
            </a:r>
            <a:r>
              <a:rPr lang="ja-JP" altLang="ja-JP" dirty="0" smtClean="0"/>
              <a:t>ので</a:t>
            </a:r>
            <a:r>
              <a:rPr lang="ja-JP" altLang="en-US" dirty="0" smtClean="0"/>
              <a:t>ある</a:t>
            </a:r>
            <a:r>
              <a:rPr lang="ja-JP" altLang="ja-JP" dirty="0" smtClean="0"/>
              <a:t>。</a:t>
            </a:r>
            <a:r>
              <a:rPr lang="ja-JP" altLang="ja-JP" dirty="0"/>
              <a:t>農業は余剰を生み出し、階級に応じて</a:t>
            </a:r>
            <a:r>
              <a:rPr lang="ja-JP" altLang="ja-JP" dirty="0" smtClean="0"/>
              <a:t>分配</a:t>
            </a:r>
            <a:r>
              <a:rPr lang="ja-JP" altLang="en-US" dirty="0" smtClean="0"/>
              <a:t>する</a:t>
            </a:r>
            <a:r>
              <a:rPr lang="ja-JP" altLang="ja-JP" dirty="0" smtClean="0"/>
              <a:t>から</a:t>
            </a:r>
            <a:r>
              <a:rPr lang="ja-JP" altLang="ja-JP" dirty="0"/>
              <a:t>、ストレスを</a:t>
            </a:r>
            <a:r>
              <a:rPr lang="ja-JP" altLang="ja-JP" dirty="0" smtClean="0"/>
              <a:t>生みだした。狩猟</a:t>
            </a:r>
            <a:r>
              <a:rPr lang="ja-JP" altLang="ja-JP" dirty="0"/>
              <a:t>社会は平等に</a:t>
            </a:r>
            <a:r>
              <a:rPr lang="ja-JP" altLang="ja-JP" dirty="0" smtClean="0"/>
              <a:t>分配</a:t>
            </a:r>
            <a:r>
              <a:rPr lang="ja-JP" altLang="en-US" dirty="0" smtClean="0"/>
              <a:t>する</a:t>
            </a:r>
            <a:r>
              <a:rPr lang="ja-JP" altLang="ja-JP" dirty="0" smtClean="0"/>
              <a:t>鬱</a:t>
            </a:r>
            <a:r>
              <a:rPr lang="ja-JP" altLang="ja-JP" dirty="0"/>
              <a:t>は</a:t>
            </a:r>
            <a:r>
              <a:rPr lang="ja-JP" altLang="ja-JP" dirty="0" smtClean="0"/>
              <a:t>ない。</a:t>
            </a:r>
            <a:endParaRPr lang="ja-JP" altLang="ja-JP" dirty="0"/>
          </a:p>
        </p:txBody>
      </p:sp>
    </p:spTree>
    <p:extLst>
      <p:ext uri="{BB962C8B-B14F-4D97-AF65-F5344CB8AC3E}">
        <p14:creationId xmlns:p14="http://schemas.microsoft.com/office/powerpoint/2010/main" val="13770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lang="ja-JP" altLang="en-US" dirty="0" smtClean="0"/>
              <a:t>５－４　</a:t>
            </a:r>
            <a:r>
              <a:rPr lang="ja-JP" altLang="ja-JP" dirty="0" smtClean="0"/>
              <a:t>色彩基本語</a:t>
            </a:r>
            <a:r>
              <a:rPr lang="ja-JP" altLang="en-US" dirty="0" smtClean="0"/>
              <a:t>を共通するチンパンジー</a:t>
            </a:r>
            <a:endParaRPr kumimoji="1" lang="ja-JP" altLang="en-US" dirty="0"/>
          </a:p>
        </p:txBody>
      </p:sp>
      <p:sp>
        <p:nvSpPr>
          <p:cNvPr id="3" name="コンテンツ プレースホルダー 2"/>
          <p:cNvSpPr>
            <a:spLocks noGrp="1"/>
          </p:cNvSpPr>
          <p:nvPr>
            <p:ph idx="1"/>
          </p:nvPr>
        </p:nvSpPr>
        <p:spPr/>
        <p:txBody>
          <a:bodyPr/>
          <a:lstStyle/>
          <a:p>
            <a:r>
              <a:rPr lang="ja-JP" altLang="ja-JP" dirty="0"/>
              <a:t>文化により多少の違いはあるものの色彩基本語として人間に共通するものがあると、言語学者の中には考える人たちがい</a:t>
            </a:r>
            <a:r>
              <a:rPr lang="ja-JP" altLang="en-US" dirty="0"/>
              <a:t>る</a:t>
            </a:r>
            <a:r>
              <a:rPr lang="ja-JP" altLang="ja-JP" dirty="0"/>
              <a:t>。さらに動物学者の中には、人間に共通なのではなくて、チンパンジーにも共通すると考える人たちがい</a:t>
            </a:r>
            <a:r>
              <a:rPr lang="ja-JP" altLang="en-US" dirty="0"/>
              <a:t>る</a:t>
            </a:r>
            <a:r>
              <a:rPr lang="ja-JP" altLang="ja-JP" dirty="0"/>
              <a:t>。人間にしかできない、人間以外の動物にそんなことできるはずがないと思っていたところに</a:t>
            </a:r>
            <a:r>
              <a:rPr lang="ja-JP" altLang="ja-JP" dirty="0" smtClean="0"/>
              <a:t>、文字</a:t>
            </a:r>
            <a:r>
              <a:rPr lang="ja-JP" altLang="ja-JP" dirty="0"/>
              <a:t>を覚え、数字を覚え、色の認識も同じということが分かってきた</a:t>
            </a:r>
            <a:r>
              <a:rPr lang="ja-JP" altLang="ja-JP" dirty="0" smtClean="0"/>
              <a:t>。</a:t>
            </a:r>
            <a:endParaRPr lang="en-US" altLang="ja-JP" dirty="0" smtClean="0"/>
          </a:p>
          <a:p>
            <a:r>
              <a:rPr lang="ja-JP" altLang="ja-JP" dirty="0"/>
              <a:t>ゲノムの分析によって、そのことを説明する二十年も前に、動物学者は人とチンパンジーがほとんど同じいき物だということを説明していた。五百万年前に共通祖先 があったチンパンジーが石器を使ってい</a:t>
            </a:r>
            <a:r>
              <a:rPr lang="ja-JP" altLang="en-US" dirty="0"/>
              <a:t>る</a:t>
            </a:r>
            <a:r>
              <a:rPr lang="ja-JP" altLang="ja-JP" dirty="0"/>
              <a:t>。</a:t>
            </a:r>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4093347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５－５　サル</a:t>
            </a:r>
            <a:r>
              <a:rPr lang="ja-JP" altLang="en-US" dirty="0"/>
              <a:t>からの進化</a:t>
            </a:r>
            <a:endParaRPr kumimoji="1" lang="ja-JP" altLang="en-US" dirty="0"/>
          </a:p>
        </p:txBody>
      </p:sp>
      <p:sp>
        <p:nvSpPr>
          <p:cNvPr id="3" name="コンテンツ プレースホルダー 2"/>
          <p:cNvSpPr>
            <a:spLocks noGrp="1"/>
          </p:cNvSpPr>
          <p:nvPr>
            <p:ph idx="1"/>
          </p:nvPr>
        </p:nvSpPr>
        <p:spPr>
          <a:xfrm>
            <a:off x="838200" y="1825625"/>
            <a:ext cx="10515600" cy="4885726"/>
          </a:xfrm>
        </p:spPr>
        <p:txBody>
          <a:bodyPr>
            <a:normAutofit fontScale="92500" lnSpcReduction="20000"/>
          </a:bodyPr>
          <a:lstStyle/>
          <a:p>
            <a:r>
              <a:rPr lang="ja-JP" altLang="ja-JP" dirty="0"/>
              <a:t>人類は二足歩行により、手を獲得し、同時に骨盤が発達し難産化をもたらした。手の獲得により、石器が使用できるようになり、またオスはメスの出産に協力できるようにもな</a:t>
            </a:r>
            <a:r>
              <a:rPr lang="ja-JP" altLang="en-US" dirty="0"/>
              <a:t>った</a:t>
            </a:r>
            <a:r>
              <a:rPr lang="ja-JP" altLang="ja-JP" dirty="0"/>
              <a:t>。</a:t>
            </a:r>
            <a:endParaRPr lang="en-US" altLang="ja-JP" dirty="0"/>
          </a:p>
          <a:p>
            <a:r>
              <a:rPr lang="ja-JP" altLang="ja-JP" dirty="0"/>
              <a:t>そして石器使用により言葉を獲得した。口、喉は呼吸をし、栄養をとる器官であり、言葉を発する器官として誕生してい</a:t>
            </a:r>
            <a:r>
              <a:rPr lang="ja-JP" altLang="en-US" dirty="0"/>
              <a:t>ない</a:t>
            </a:r>
            <a:r>
              <a:rPr lang="ja-JP" altLang="ja-JP" dirty="0"/>
              <a:t>。つまり、言葉は進化論的な意味での自然淘汰でできたわけではない。何かのついでに副産物として</a:t>
            </a:r>
            <a:r>
              <a:rPr lang="ja-JP" altLang="en-US" dirty="0"/>
              <a:t>発生した</a:t>
            </a:r>
            <a:r>
              <a:rPr lang="ja-JP" altLang="ja-JP" dirty="0"/>
              <a:t>。発生にあたっては、ものをのみこむ時に誤飲しないように発達した筋肉の一部を使ってい</a:t>
            </a:r>
            <a:r>
              <a:rPr lang="ja-JP" altLang="en-US" dirty="0"/>
              <a:t>る</a:t>
            </a:r>
            <a:r>
              <a:rPr lang="ja-JP" altLang="ja-JP" dirty="0"/>
              <a:t>。</a:t>
            </a:r>
          </a:p>
          <a:p>
            <a:r>
              <a:rPr lang="ja-JP" altLang="ja-JP" dirty="0" smtClean="0"/>
              <a:t>人類は石器を使用してから、顎が退化し、丸い舌を獲得し、喉道が変化した。変化に富む音声を発することが出来るようになり、生き残れる確率が高くな</a:t>
            </a:r>
            <a:r>
              <a:rPr lang="ja-JP" altLang="en-US" dirty="0" smtClean="0"/>
              <a:t>った</a:t>
            </a:r>
            <a:r>
              <a:rPr lang="ja-JP" altLang="ja-JP" dirty="0" smtClean="0"/>
              <a:t>。人類は社会集団をつくるようになり、外敵に襲われる危険性が少なくなったため、赤ん坊が大きな声で泣いても大丈夫にな</a:t>
            </a:r>
            <a:r>
              <a:rPr lang="ja-JP" altLang="en-US" dirty="0" smtClean="0"/>
              <a:t>った</a:t>
            </a:r>
            <a:r>
              <a:rPr lang="ja-JP" altLang="ja-JP" dirty="0" smtClean="0"/>
              <a:t>。毛がないからしがみつけないので、赤ん坊は親をコントロールするため、複雑な泣声を出すようにな</a:t>
            </a:r>
            <a:r>
              <a:rPr lang="ja-JP" altLang="en-US" dirty="0" smtClean="0"/>
              <a:t>った</a:t>
            </a:r>
            <a:r>
              <a:rPr lang="ja-JP" altLang="ja-JP" dirty="0" smtClean="0"/>
              <a:t>。呼吸をコントロールする機能が発達し、人間は言葉の習得が可能となった。</a:t>
            </a:r>
            <a:endParaRPr kumimoji="1" lang="ja-JP" altLang="en-US" dirty="0"/>
          </a:p>
        </p:txBody>
      </p:sp>
    </p:spTree>
    <p:extLst>
      <p:ext uri="{BB962C8B-B14F-4D97-AF65-F5344CB8AC3E}">
        <p14:creationId xmlns:p14="http://schemas.microsoft.com/office/powerpoint/2010/main" val="1211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kumimoji="1" lang="ja-JP" altLang="en-US" dirty="0" smtClean="0"/>
              <a:t>５－６　手話も言語</a:t>
            </a:r>
            <a:endParaRPr kumimoji="1" lang="ja-JP" altLang="en-US" dirty="0"/>
          </a:p>
        </p:txBody>
      </p:sp>
      <p:sp>
        <p:nvSpPr>
          <p:cNvPr id="3" name="コンテンツ プレースホルダー 2"/>
          <p:cNvSpPr>
            <a:spLocks noGrp="1"/>
          </p:cNvSpPr>
          <p:nvPr>
            <p:ph idx="1"/>
          </p:nvPr>
        </p:nvSpPr>
        <p:spPr>
          <a:xfrm>
            <a:off x="838200" y="1825624"/>
            <a:ext cx="10515600" cy="4954738"/>
          </a:xfrm>
        </p:spPr>
        <p:txBody>
          <a:bodyPr>
            <a:normAutofit/>
          </a:bodyPr>
          <a:lstStyle/>
          <a:p>
            <a:r>
              <a:rPr lang="ja-JP" altLang="ja-JP" dirty="0" smtClean="0"/>
              <a:t>会話及び言語を習得する能力は、少なくとも部分的には遺伝子に依存している。チンパンジーは「言語」能力を獲得することはない。</a:t>
            </a:r>
            <a:endParaRPr lang="en-US" altLang="ja-JP" dirty="0" smtClean="0"/>
          </a:p>
          <a:p>
            <a:r>
              <a:rPr lang="ja-JP" altLang="ja-JP" dirty="0" smtClean="0"/>
              <a:t>対照的</a:t>
            </a:r>
            <a:r>
              <a:rPr lang="ja-JP" altLang="ja-JP" dirty="0"/>
              <a:t>に聴力障害児は</a:t>
            </a:r>
            <a:r>
              <a:rPr lang="ja-JP" altLang="ja-JP" dirty="0" smtClean="0"/>
              <a:t>、</a:t>
            </a:r>
            <a:r>
              <a:rPr lang="ja-JP" altLang="en-US" dirty="0" smtClean="0"/>
              <a:t>「</a:t>
            </a:r>
            <a:r>
              <a:rPr lang="ja-JP" altLang="ja-JP" dirty="0" smtClean="0"/>
              <a:t>手話</a:t>
            </a:r>
            <a:r>
              <a:rPr lang="ja-JP" altLang="en-US" dirty="0" smtClean="0"/>
              <a:t>」</a:t>
            </a:r>
            <a:r>
              <a:rPr lang="ja-JP" altLang="ja-JP" dirty="0" smtClean="0"/>
              <a:t>を</a:t>
            </a:r>
            <a:r>
              <a:rPr lang="ja-JP" altLang="ja-JP" dirty="0"/>
              <a:t>、単語と文章の両レベルの構造と共に、自発的に創造することが</a:t>
            </a:r>
            <a:r>
              <a:rPr lang="ja-JP" altLang="ja-JP" dirty="0" smtClean="0"/>
              <a:t>でき</a:t>
            </a:r>
            <a:r>
              <a:rPr lang="ja-JP" altLang="en-US" dirty="0" smtClean="0"/>
              <a:t>る</a:t>
            </a:r>
            <a:r>
              <a:rPr lang="ja-JP" altLang="ja-JP" dirty="0" smtClean="0"/>
              <a:t>。言語は人間</a:t>
            </a:r>
            <a:r>
              <a:rPr lang="ja-JP" altLang="ja-JP" dirty="0"/>
              <a:t>の文明を可能に</a:t>
            </a:r>
            <a:r>
              <a:rPr lang="ja-JP" altLang="ja-JP" dirty="0" smtClean="0"/>
              <a:t>し</a:t>
            </a:r>
            <a:r>
              <a:rPr lang="ja-JP" altLang="en-US" dirty="0" smtClean="0"/>
              <a:t>た</a:t>
            </a:r>
            <a:r>
              <a:rPr lang="ja-JP" altLang="ja-JP" dirty="0" smtClean="0"/>
              <a:t>。</a:t>
            </a:r>
            <a:endParaRPr lang="en-US" altLang="ja-JP" dirty="0" smtClean="0"/>
          </a:p>
        </p:txBody>
      </p:sp>
    </p:spTree>
    <p:extLst>
      <p:ext uri="{BB962C8B-B14F-4D97-AF65-F5344CB8AC3E}">
        <p14:creationId xmlns:p14="http://schemas.microsoft.com/office/powerpoint/2010/main" val="2012856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５－７　音の流れが先</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ja-JP" dirty="0"/>
              <a:t>岡ノ谷</a:t>
            </a:r>
            <a:r>
              <a:rPr lang="ja-JP" altLang="ja-JP" dirty="0" smtClean="0"/>
              <a:t>一夫は</a:t>
            </a:r>
            <a:r>
              <a:rPr lang="ja-JP" altLang="ja-JP" dirty="0"/>
              <a:t>、単語が先にあって言葉ができたのではなく、歌のような音の流れが先にあって、それを切り分けてゆくことで単語ができた</a:t>
            </a:r>
            <a:r>
              <a:rPr lang="ja-JP" altLang="ja-JP" dirty="0" smtClean="0"/>
              <a:t>と</a:t>
            </a:r>
            <a:r>
              <a:rPr lang="ja-JP" altLang="en-US" dirty="0" smtClean="0"/>
              <a:t>する</a:t>
            </a:r>
            <a:r>
              <a:rPr lang="ja-JP" altLang="ja-JP" dirty="0" smtClean="0"/>
              <a:t>。日本人</a:t>
            </a:r>
            <a:r>
              <a:rPr lang="ja-JP" altLang="ja-JP" dirty="0"/>
              <a:t>は英語にある高い周波数帯の音を</a:t>
            </a:r>
            <a:r>
              <a:rPr lang="ja-JP" altLang="ja-JP" dirty="0" smtClean="0"/>
              <a:t>聞き取れ</a:t>
            </a:r>
            <a:r>
              <a:rPr lang="ja-JP" altLang="en-US" dirty="0" smtClean="0"/>
              <a:t>ない</a:t>
            </a:r>
            <a:r>
              <a:rPr lang="ja-JP" altLang="ja-JP" dirty="0" smtClean="0"/>
              <a:t>。それ</a:t>
            </a:r>
            <a:r>
              <a:rPr lang="ja-JP" altLang="ja-JP" dirty="0"/>
              <a:t>を処理する細胞を子供のころに作らなかったので、言語野に存在しないから</a:t>
            </a:r>
            <a:r>
              <a:rPr lang="ja-JP" altLang="ja-JP" dirty="0" smtClean="0"/>
              <a:t>聞こえない。</a:t>
            </a:r>
            <a:r>
              <a:rPr lang="ja-JP" altLang="ja-JP" dirty="0"/>
              <a:t>成人してからの外国語を聞き取れるようにするには、日本語よりも高い周波数の音を人工的に言語野に送り込んで、そこにこれを認識する</a:t>
            </a:r>
            <a:r>
              <a:rPr lang="ja-JP" altLang="ja-JP" b="1" dirty="0"/>
              <a:t>ニューロン</a:t>
            </a:r>
            <a:r>
              <a:rPr lang="ja-JP" altLang="ja-JP" dirty="0"/>
              <a:t>のネットワークを生成することが</a:t>
            </a:r>
            <a:r>
              <a:rPr lang="ja-JP" altLang="ja-JP" dirty="0" smtClean="0"/>
              <a:t>必要</a:t>
            </a:r>
            <a:r>
              <a:rPr lang="ja-JP" altLang="en-US" dirty="0" smtClean="0"/>
              <a:t>なのである</a:t>
            </a:r>
            <a:r>
              <a:rPr lang="ja-JP" altLang="ja-JP" dirty="0" smtClean="0"/>
              <a:t>。</a:t>
            </a:r>
            <a:endParaRPr lang="ja-JP" altLang="ja-JP" dirty="0"/>
          </a:p>
          <a:p>
            <a:r>
              <a:rPr lang="ja-JP" altLang="ja-JP" dirty="0"/>
              <a:t>人間が出せる音は５０種類くらい</a:t>
            </a:r>
            <a:r>
              <a:rPr lang="ja-JP" altLang="ja-JP" dirty="0" smtClean="0"/>
              <a:t>で</a:t>
            </a:r>
            <a:r>
              <a:rPr lang="ja-JP" altLang="en-US" dirty="0" smtClean="0"/>
              <a:t>ある</a:t>
            </a:r>
            <a:r>
              <a:rPr lang="ja-JP" altLang="ja-JP" dirty="0" smtClean="0"/>
              <a:t>。</a:t>
            </a:r>
            <a:r>
              <a:rPr lang="ja-JP" altLang="ja-JP" dirty="0"/>
              <a:t>少ない音を組み合わせて単語をつくっているのです。かつての人類は動物と同じように絶対音感を持っていましたが、進化の過程で相対音感に移行しました。言葉は音の絶対的な高さではなく、音同士の相対的な関係で記号化されているからなのです。</a:t>
            </a:r>
          </a:p>
          <a:p>
            <a:endParaRPr kumimoji="1" lang="ja-JP" altLang="en-US" dirty="0"/>
          </a:p>
        </p:txBody>
      </p:sp>
    </p:spTree>
    <p:extLst>
      <p:ext uri="{BB962C8B-B14F-4D97-AF65-F5344CB8AC3E}">
        <p14:creationId xmlns:p14="http://schemas.microsoft.com/office/powerpoint/2010/main" val="3276163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５－９　死の</a:t>
            </a:r>
            <a:r>
              <a:rPr lang="ja-JP" altLang="en-US" dirty="0"/>
              <a:t>予測</a:t>
            </a:r>
            <a:endParaRPr kumimoji="1" lang="ja-JP" altLang="en-US" dirty="0"/>
          </a:p>
        </p:txBody>
      </p:sp>
      <p:sp>
        <p:nvSpPr>
          <p:cNvPr id="3" name="コンテンツ プレースホルダー 2"/>
          <p:cNvSpPr>
            <a:spLocks noGrp="1"/>
          </p:cNvSpPr>
          <p:nvPr>
            <p:ph idx="1"/>
          </p:nvPr>
        </p:nvSpPr>
        <p:spPr/>
        <p:txBody>
          <a:bodyPr/>
          <a:lstStyle/>
          <a:p>
            <a:r>
              <a:rPr lang="ja-JP" altLang="ja-JP" dirty="0"/>
              <a:t>言語を持つ生物の唯一の武器は予測し計算することが出来ることで</a:t>
            </a:r>
            <a:r>
              <a:rPr lang="ja-JP" altLang="en-US" dirty="0"/>
              <a:t>あった</a:t>
            </a:r>
            <a:r>
              <a:rPr lang="ja-JP" altLang="ja-JP" dirty="0"/>
              <a:t>が、同時に死の認識も生み出した。そこで何らかの社会的装置が必要になった。また予測し計算できる生物は、自然現象であってもその「原因」となっているのは、誰かの「目的」に違いないと考えた</a:t>
            </a:r>
            <a:r>
              <a:rPr lang="ja-JP" altLang="ja-JP" dirty="0" smtClean="0"/>
              <a:t>。</a:t>
            </a:r>
            <a:endParaRPr lang="en-US" altLang="ja-JP" dirty="0" smtClean="0"/>
          </a:p>
          <a:p>
            <a:r>
              <a:rPr lang="ja-JP" altLang="ja-JP" dirty="0" smtClean="0"/>
              <a:t>その</a:t>
            </a:r>
            <a:r>
              <a:rPr lang="ja-JP" altLang="ja-JP" dirty="0"/>
              <a:t>結果言語はその数十万年に及ぶ生活を通じて神や神話を生み出した。言語･法・貨幣は人間が死すべき存在であるところから生じている</a:t>
            </a:r>
            <a:r>
              <a:rPr lang="ja-JP" altLang="ja-JP" dirty="0" smtClean="0"/>
              <a:t>。</a:t>
            </a:r>
            <a:r>
              <a:rPr lang="ja-JP" altLang="ja-JP" dirty="0"/>
              <a:t/>
            </a:r>
            <a:br>
              <a:rPr lang="ja-JP" altLang="ja-JP" dirty="0"/>
            </a:br>
            <a:endParaRPr lang="ja-JP" altLang="en-US" dirty="0"/>
          </a:p>
          <a:p>
            <a:endParaRPr kumimoji="1" lang="ja-JP" altLang="en-US" dirty="0"/>
          </a:p>
        </p:txBody>
      </p:sp>
    </p:spTree>
    <p:extLst>
      <p:ext uri="{BB962C8B-B14F-4D97-AF65-F5344CB8AC3E}">
        <p14:creationId xmlns:p14="http://schemas.microsoft.com/office/powerpoint/2010/main" val="152538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１－３</a:t>
            </a:r>
            <a:r>
              <a:rPr lang="ja-JP" altLang="ja-JP" dirty="0" smtClean="0"/>
              <a:t>　　印刷術</a:t>
            </a:r>
            <a:r>
              <a:rPr lang="ja-JP" altLang="en-US" dirty="0" smtClean="0"/>
              <a:t>の進展と観光概念の発生</a:t>
            </a:r>
            <a:endParaRPr kumimoji="1" lang="ja-JP" altLang="en-US" dirty="0"/>
          </a:p>
        </p:txBody>
      </p:sp>
      <p:sp>
        <p:nvSpPr>
          <p:cNvPr id="3" name="コンテンツ プレースホルダー 2"/>
          <p:cNvSpPr>
            <a:spLocks noGrp="1"/>
          </p:cNvSpPr>
          <p:nvPr>
            <p:ph idx="1"/>
          </p:nvPr>
        </p:nvSpPr>
        <p:spPr>
          <a:xfrm>
            <a:off x="838200" y="1825625"/>
            <a:ext cx="10515600" cy="4963364"/>
          </a:xfrm>
        </p:spPr>
        <p:txBody>
          <a:bodyPr>
            <a:normAutofit/>
          </a:bodyPr>
          <a:lstStyle/>
          <a:p>
            <a:r>
              <a:rPr lang="ja-JP" altLang="ja-JP" dirty="0"/>
              <a:t>大量印刷術の出現は、王による文字の独占の終了を意味</a:t>
            </a:r>
            <a:r>
              <a:rPr lang="ja-JP" altLang="ja-JP" dirty="0" smtClean="0"/>
              <a:t>した</a:t>
            </a:r>
            <a:r>
              <a:rPr lang="ja-JP" altLang="ja-JP" dirty="0"/>
              <a:t>。教会で聖職者の話を聞かなくても聖書を読んで理解すればよく</a:t>
            </a:r>
            <a:r>
              <a:rPr lang="ja-JP" altLang="ja-JP" dirty="0" smtClean="0"/>
              <a:t>な</a:t>
            </a:r>
            <a:r>
              <a:rPr lang="ja-JP" altLang="en-US" dirty="0" smtClean="0"/>
              <a:t>った</a:t>
            </a:r>
            <a:r>
              <a:rPr lang="ja-JP" altLang="ja-JP" dirty="0" smtClean="0"/>
              <a:t>から</a:t>
            </a:r>
            <a:r>
              <a:rPr lang="ja-JP" altLang="ja-JP" dirty="0"/>
              <a:t>、</a:t>
            </a:r>
            <a:r>
              <a:rPr lang="ja-JP" altLang="ja-JP" b="1" dirty="0"/>
              <a:t>宗教改革</a:t>
            </a:r>
            <a:r>
              <a:rPr lang="ja-JP" altLang="ja-JP" dirty="0"/>
              <a:t>が</a:t>
            </a:r>
            <a:r>
              <a:rPr lang="ja-JP" altLang="ja-JP" dirty="0" smtClean="0"/>
              <a:t>起こった。</a:t>
            </a:r>
            <a:r>
              <a:rPr lang="ja-JP" altLang="ja-JP" dirty="0"/>
              <a:t>国民国家概念の発生も印刷術の進歩の結果</a:t>
            </a:r>
            <a:r>
              <a:rPr lang="ja-JP" altLang="ja-JP" dirty="0" smtClean="0"/>
              <a:t>で</a:t>
            </a:r>
            <a:r>
              <a:rPr lang="ja-JP" altLang="en-US" dirty="0" smtClean="0"/>
              <a:t>ある</a:t>
            </a:r>
            <a:r>
              <a:rPr lang="ja-JP" altLang="ja-JP" dirty="0" smtClean="0"/>
              <a:t>。</a:t>
            </a:r>
            <a:endParaRPr lang="en-US" altLang="ja-JP" dirty="0" smtClean="0"/>
          </a:p>
          <a:p>
            <a:r>
              <a:rPr lang="ja-JP" altLang="ja-JP" dirty="0" smtClean="0"/>
              <a:t>藩政</a:t>
            </a:r>
            <a:r>
              <a:rPr lang="ja-JP" altLang="ja-JP" dirty="0"/>
              <a:t>時代には地域におさまっていた民衆が、日露戦争で日本という国家を意識したのも、新聞が作り上げたから</a:t>
            </a:r>
            <a:r>
              <a:rPr lang="ja-JP" altLang="ja-JP" dirty="0" smtClean="0"/>
              <a:t>で</a:t>
            </a:r>
            <a:r>
              <a:rPr lang="ja-JP" altLang="en-US" dirty="0" smtClean="0"/>
              <a:t>ある</a:t>
            </a:r>
            <a:r>
              <a:rPr lang="ja-JP" altLang="ja-JP" dirty="0" smtClean="0"/>
              <a:t>。</a:t>
            </a:r>
            <a:r>
              <a:rPr lang="ja-JP" altLang="ja-JP" dirty="0"/>
              <a:t>国民国家が成立したからこそ</a:t>
            </a:r>
            <a:r>
              <a:rPr lang="ja-JP" altLang="ja-JP" dirty="0" smtClean="0"/>
              <a:t>、</a:t>
            </a:r>
            <a:r>
              <a:rPr lang="ja-JP" altLang="en-US" dirty="0" smtClean="0"/>
              <a:t>クロスボーダーの文化</a:t>
            </a:r>
            <a:r>
              <a:rPr lang="ja-JP" altLang="ja-JP" dirty="0" smtClean="0"/>
              <a:t>を</a:t>
            </a:r>
            <a:r>
              <a:rPr lang="ja-JP" altLang="ja-JP" dirty="0"/>
              <a:t>見に行く観光概念も誕生</a:t>
            </a:r>
            <a:r>
              <a:rPr lang="ja-JP" altLang="ja-JP" dirty="0" smtClean="0"/>
              <a:t>した。</a:t>
            </a:r>
            <a:endParaRPr lang="en-US" altLang="ja-JP" dirty="0" smtClean="0"/>
          </a:p>
          <a:p>
            <a:r>
              <a:rPr lang="ja-JP" altLang="en-US" dirty="0" smtClean="0"/>
              <a:t>一般</a:t>
            </a:r>
            <a:r>
              <a:rPr lang="ja-JP" altLang="en-US" dirty="0"/>
              <a:t>人</a:t>
            </a:r>
            <a:r>
              <a:rPr lang="ja-JP" altLang="en-US" dirty="0" smtClean="0"/>
              <a:t>が海外に出かけるのも兵士として戦地に送られる機会が始まりであった。</a:t>
            </a:r>
            <a:endParaRPr lang="ja-JP" altLang="ja-JP" dirty="0"/>
          </a:p>
        </p:txBody>
      </p:sp>
    </p:spTree>
    <p:extLst>
      <p:ext uri="{BB962C8B-B14F-4D97-AF65-F5344CB8AC3E}">
        <p14:creationId xmlns:p14="http://schemas.microsoft.com/office/powerpoint/2010/main" val="3583576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5"/>
            <a:ext cx="10517038" cy="1325652"/>
          </a:xfrm>
          <a:ln>
            <a:solidFill>
              <a:schemeClr val="tx1">
                <a:lumMod val="95000"/>
                <a:lumOff val="5000"/>
              </a:schemeClr>
            </a:solidFill>
          </a:ln>
        </p:spPr>
        <p:txBody>
          <a:bodyPr/>
          <a:lstStyle/>
          <a:p>
            <a:pPr algn="ctr"/>
            <a:r>
              <a:rPr lang="ja-JP" altLang="en-US" dirty="0" smtClean="0"/>
              <a:t>６</a:t>
            </a:r>
            <a:r>
              <a:rPr kumimoji="1" lang="ja-JP" altLang="en-US" dirty="0" smtClean="0"/>
              <a:t>－１　個性豊かな脳の使い方</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solidFill>
                  <a:schemeClr val="tx1">
                    <a:lumMod val="95000"/>
                    <a:lumOff val="5000"/>
                  </a:schemeClr>
                </a:solidFill>
              </a:rPr>
              <a:t>表情</a:t>
            </a:r>
            <a:r>
              <a:rPr lang="ja-JP" altLang="en-US" dirty="0">
                <a:solidFill>
                  <a:schemeClr val="tx1">
                    <a:lumMod val="95000"/>
                    <a:lumOff val="5000"/>
                  </a:schemeClr>
                </a:solidFill>
              </a:rPr>
              <a:t>などは学習できる。でも</a:t>
            </a:r>
            <a:r>
              <a:rPr lang="ja-JP" altLang="en-US" b="1" dirty="0">
                <a:solidFill>
                  <a:schemeClr val="tx1">
                    <a:lumMod val="95000"/>
                    <a:lumOff val="5000"/>
                  </a:schemeClr>
                </a:solidFill>
              </a:rPr>
              <a:t>、脳の使い方ってまったく習っていない</a:t>
            </a:r>
            <a:r>
              <a:rPr lang="ja-JP" altLang="en-US" dirty="0">
                <a:solidFill>
                  <a:schemeClr val="tx1">
                    <a:lumMod val="95000"/>
                    <a:lumOff val="5000"/>
                  </a:schemeClr>
                </a:solidFill>
              </a:rPr>
              <a:t>。だから、自分が使っているように相手も使っている保証はない。どれくらい人と違うかというと、</a:t>
            </a:r>
            <a:r>
              <a:rPr lang="ja-JP" altLang="en-US" b="1" dirty="0">
                <a:solidFill>
                  <a:schemeClr val="tx1">
                    <a:lumMod val="95000"/>
                    <a:lumOff val="5000"/>
                  </a:schemeClr>
                </a:solidFill>
              </a:rPr>
              <a:t>脳の使い方さえ見れば、その人が誰かわかるくらい違う</a:t>
            </a:r>
            <a:r>
              <a:rPr lang="ja-JP" altLang="en-US" dirty="0">
                <a:solidFill>
                  <a:schemeClr val="tx1">
                    <a:lumMod val="95000"/>
                    <a:lumOff val="5000"/>
                  </a:schemeClr>
                </a:solidFill>
              </a:rPr>
              <a:t>。</a:t>
            </a:r>
            <a:r>
              <a:rPr lang="ja-JP" altLang="en-US" dirty="0"/>
              <a:t>たとえば、匿名で１００人の脳が置いてあって、コップをつかむときの脳の活動パターンを見ただけで「ああ、これは</a:t>
            </a:r>
            <a:r>
              <a:rPr lang="en-US" altLang="ja-JP" dirty="0"/>
              <a:t>A</a:t>
            </a:r>
            <a:r>
              <a:rPr lang="ja-JP" altLang="en-US" dirty="0"/>
              <a:t>さんね」「これは</a:t>
            </a:r>
            <a:r>
              <a:rPr lang="en-US" altLang="ja-JP" dirty="0"/>
              <a:t>B</a:t>
            </a:r>
            <a:r>
              <a:rPr lang="ja-JP" altLang="en-US" dirty="0"/>
              <a:t>さんね」と当てられるくらい個性豊か。</a:t>
            </a:r>
          </a:p>
          <a:p>
            <a:endParaRPr kumimoji="1" lang="ja-JP" altLang="en-US" dirty="0"/>
          </a:p>
        </p:txBody>
      </p:sp>
    </p:spTree>
    <p:extLst>
      <p:ext uri="{BB962C8B-B14F-4D97-AF65-F5344CB8AC3E}">
        <p14:creationId xmlns:p14="http://schemas.microsoft.com/office/powerpoint/2010/main" val="516190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rgbClr val="FF0000"/>
            </a:solidFill>
          </a:ln>
        </p:spPr>
        <p:txBody>
          <a:bodyPr/>
          <a:lstStyle/>
          <a:p>
            <a:pPr algn="ctr"/>
            <a:r>
              <a:rPr kumimoji="1" lang="ja-JP" altLang="en-US" dirty="0" smtClean="0"/>
              <a:t>６－２　高性能の脳</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b="1" dirty="0">
                <a:solidFill>
                  <a:schemeClr val="tx1">
                    <a:lumMod val="95000"/>
                    <a:lumOff val="5000"/>
                  </a:schemeClr>
                </a:solidFill>
              </a:rPr>
              <a:t>脳地図</a:t>
            </a:r>
            <a:r>
              <a:rPr lang="ja-JP" altLang="en-US" dirty="0">
                <a:solidFill>
                  <a:schemeClr val="tx1">
                    <a:lumMod val="95000"/>
                    <a:lumOff val="5000"/>
                  </a:schemeClr>
                </a:solidFill>
              </a:rPr>
              <a:t>（どの部位がどんな役割を担うか）は</a:t>
            </a:r>
            <a:r>
              <a:rPr lang="ja-JP" altLang="en-US" b="1" dirty="0">
                <a:solidFill>
                  <a:schemeClr val="tx1">
                    <a:lumMod val="95000"/>
                    <a:lumOff val="5000"/>
                  </a:schemeClr>
                </a:solidFill>
              </a:rPr>
              <a:t>後天的</a:t>
            </a:r>
            <a:r>
              <a:rPr lang="ja-JP" altLang="en-US" dirty="0">
                <a:solidFill>
                  <a:schemeClr val="tx1">
                    <a:lumMod val="95000"/>
                    <a:lumOff val="5000"/>
                  </a:schemeClr>
                </a:solidFill>
              </a:rPr>
              <a:t>であり、脳地図は脳ではなく</a:t>
            </a:r>
            <a:r>
              <a:rPr lang="ja-JP" altLang="en-US" b="1" dirty="0">
                <a:solidFill>
                  <a:schemeClr val="tx1">
                    <a:lumMod val="95000"/>
                    <a:lumOff val="5000"/>
                  </a:schemeClr>
                </a:solidFill>
              </a:rPr>
              <a:t>体が決める</a:t>
            </a:r>
            <a:r>
              <a:rPr lang="ja-JP" altLang="en-US" dirty="0">
                <a:solidFill>
                  <a:schemeClr val="tx1">
                    <a:lumMod val="95000"/>
                    <a:lumOff val="5000"/>
                  </a:schemeClr>
                </a:solidFill>
              </a:rPr>
              <a:t>。脳は、入ってくる情報に応じてダイナミックかつ臨機応変に進化しうる。事故で手を失うと、失われた手に対応していた脳部分はどんどん退化していく。もし、指が６本あれば脳にはきっと６本用の脳地図ができる。イルカはすごい脳をもっているが、手も指もないため、つまり、</a:t>
            </a:r>
            <a:r>
              <a:rPr lang="ja-JP" altLang="en-US" dirty="0">
                <a:solidFill>
                  <a:srgbClr val="FF0000"/>
                </a:solidFill>
              </a:rPr>
              <a:t>体がヒトほど優れていないため</a:t>
            </a:r>
            <a:r>
              <a:rPr lang="ja-JP" altLang="en-US" dirty="0">
                <a:solidFill>
                  <a:schemeClr val="tx1">
                    <a:lumMod val="95000"/>
                    <a:lumOff val="5000"/>
                  </a:schemeClr>
                </a:solidFill>
              </a:rPr>
              <a:t>にイルカの脳は十分に使い込まれていない。人間は喉に対応する大脳皮質の部分が広い表面積を占めていて、効率よく言葉を操れるように発達している。</a:t>
            </a:r>
            <a:endParaRPr lang="en-US" altLang="ja-JP" dirty="0">
              <a:solidFill>
                <a:schemeClr val="tx1">
                  <a:lumMod val="95000"/>
                  <a:lumOff val="5000"/>
                </a:schemeClr>
              </a:solidFill>
            </a:endParaRPr>
          </a:p>
          <a:p>
            <a:r>
              <a:rPr lang="ja-JP" altLang="en-US" dirty="0">
                <a:solidFill>
                  <a:schemeClr val="tx1">
                    <a:lumMod val="95000"/>
                    <a:lumOff val="5000"/>
                  </a:schemeClr>
                </a:solidFill>
              </a:rPr>
              <a:t>人間にはたまたま１０本しか指がないが、脳にはもっとポテンシャルがある。</a:t>
            </a:r>
            <a:r>
              <a:rPr lang="ja-JP" altLang="en-US" b="1" dirty="0">
                <a:solidFill>
                  <a:schemeClr val="tx1">
                    <a:lumMod val="95000"/>
                    <a:lumOff val="5000"/>
                  </a:schemeClr>
                </a:solidFill>
              </a:rPr>
              <a:t>人間の体という性能の悪い乗り物に、高性能の脳が乗っかっている</a:t>
            </a:r>
            <a:r>
              <a:rPr lang="ja-JP" altLang="en-US" dirty="0">
                <a:solidFill>
                  <a:schemeClr val="tx1">
                    <a:lumMod val="95000"/>
                    <a:lumOff val="5000"/>
                  </a:schemeClr>
                </a:solidFill>
              </a:rPr>
              <a:t>ともいえる。脳そのものよりも、脳が乗る体</a:t>
            </a:r>
            <a:r>
              <a:rPr lang="ja-JP" altLang="en-US" dirty="0"/>
              <a:t>の構造とその周囲の環境が重要。</a:t>
            </a:r>
            <a:endParaRPr lang="en-US" altLang="ja-JP" dirty="0"/>
          </a:p>
        </p:txBody>
      </p:sp>
    </p:spTree>
    <p:extLst>
      <p:ext uri="{BB962C8B-B14F-4D97-AF65-F5344CB8AC3E}">
        <p14:creationId xmlns:p14="http://schemas.microsoft.com/office/powerpoint/2010/main" val="3586411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b="1" dirty="0" smtClean="0"/>
              <a:t>６－３　　　言語から意識、心が誕生</a:t>
            </a:r>
            <a:endParaRPr kumimoji="1" lang="ja-JP" altLang="en-US" dirty="0"/>
          </a:p>
        </p:txBody>
      </p:sp>
      <p:sp>
        <p:nvSpPr>
          <p:cNvPr id="3" name="コンテンツ プレースホルダー 2"/>
          <p:cNvSpPr>
            <a:spLocks noGrp="1"/>
          </p:cNvSpPr>
          <p:nvPr>
            <p:ph idx="1"/>
          </p:nvPr>
        </p:nvSpPr>
        <p:spPr>
          <a:xfrm>
            <a:off x="838201" y="1825624"/>
            <a:ext cx="10515600" cy="4782209"/>
          </a:xfrm>
        </p:spPr>
        <p:txBody>
          <a:bodyPr>
            <a:normAutofit/>
          </a:bodyPr>
          <a:lstStyle/>
          <a:p>
            <a:r>
              <a:rPr lang="ja-JP" altLang="en-US" dirty="0" smtClean="0"/>
              <a:t>意識</a:t>
            </a:r>
            <a:r>
              <a:rPr lang="ja-JP" altLang="en-US" dirty="0"/>
              <a:t>とか心は多くの場合、言葉から生まれる。</a:t>
            </a:r>
            <a:r>
              <a:rPr lang="ja-JP" altLang="en-US" b="1" dirty="0">
                <a:solidFill>
                  <a:srgbClr val="FF0000"/>
                </a:solidFill>
              </a:rPr>
              <a:t>意識や心は言語が作り上げた幽霊（抽象）</a:t>
            </a:r>
            <a:r>
              <a:rPr lang="ja-JP" altLang="en-US" dirty="0"/>
              <a:t>である</a:t>
            </a:r>
            <a:r>
              <a:rPr lang="ja-JP" altLang="en-US" dirty="0" smtClean="0"/>
              <a:t>。</a:t>
            </a:r>
            <a:endParaRPr lang="en-US" altLang="ja-JP" dirty="0" smtClean="0"/>
          </a:p>
          <a:p>
            <a:r>
              <a:rPr lang="ja-JP" altLang="en-US" dirty="0" smtClean="0"/>
              <a:t>意識</a:t>
            </a:r>
            <a:r>
              <a:rPr lang="ja-JP" altLang="en-US" dirty="0"/>
              <a:t>とか心は「汎化」の手助けをしている</a:t>
            </a:r>
            <a:r>
              <a:rPr lang="ja-JP" altLang="en-US" dirty="0" smtClean="0"/>
              <a:t>。</a:t>
            </a:r>
            <a:endParaRPr lang="en-US" altLang="ja-JP" dirty="0" smtClean="0"/>
          </a:p>
          <a:p>
            <a:r>
              <a:rPr lang="ja-JP" altLang="en-US" dirty="0" smtClean="0"/>
              <a:t>脳</a:t>
            </a:r>
            <a:r>
              <a:rPr lang="ja-JP" altLang="en-US" dirty="0"/>
              <a:t>が言葉を聞いて理解するまで０．２～０．５秒くらいかかる。シナプスが情報を受け渡すのにかかるのは１０００分の</a:t>
            </a:r>
            <a:r>
              <a:rPr lang="ja-JP" altLang="en-US" dirty="0" smtClean="0"/>
              <a:t>１秒かかる。</a:t>
            </a:r>
            <a:endParaRPr lang="en-US" altLang="ja-JP" dirty="0" smtClean="0"/>
          </a:p>
          <a:p>
            <a:r>
              <a:rPr lang="ja-JP" altLang="en-US" dirty="0" smtClean="0"/>
              <a:t>と</a:t>
            </a:r>
            <a:r>
              <a:rPr lang="ja-JP" altLang="en-US" dirty="0"/>
              <a:t>いうことは、０．１秒単位の処理を完了するにはシナプスを１００回ほども介せば脳の情報処理は完全に終了できるということになる（</a:t>
            </a:r>
            <a:r>
              <a:rPr lang="ja-JP" altLang="en-US" b="1" dirty="0">
                <a:solidFill>
                  <a:srgbClr val="FF0000"/>
                </a:solidFill>
              </a:rPr>
              <a:t>脳の１００ステップ問題</a:t>
            </a:r>
            <a:r>
              <a:rPr lang="ja-JP" altLang="en-US" dirty="0"/>
              <a:t>）</a:t>
            </a:r>
            <a:r>
              <a:rPr lang="ja-JP" altLang="en-US" dirty="0" smtClean="0"/>
              <a:t>。</a:t>
            </a:r>
            <a:endParaRPr lang="en-US" altLang="ja-JP" dirty="0" smtClean="0"/>
          </a:p>
        </p:txBody>
      </p:sp>
    </p:spTree>
    <p:extLst>
      <p:ext uri="{BB962C8B-B14F-4D97-AF65-F5344CB8AC3E}">
        <p14:creationId xmlns:p14="http://schemas.microsoft.com/office/powerpoint/2010/main" val="1949592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smtClean="0"/>
              <a:t>６－４</a:t>
            </a:r>
            <a:r>
              <a:rPr lang="en-US" altLang="ja-JP" dirty="0" smtClean="0"/>
              <a:t/>
            </a:r>
            <a:br>
              <a:rPr lang="en-US" altLang="ja-JP" dirty="0" smtClean="0"/>
            </a:br>
            <a:r>
              <a:rPr lang="ja-JP" altLang="en-US" dirty="0" smtClean="0"/>
              <a:t>クオリア</a:t>
            </a:r>
            <a:r>
              <a:rPr lang="ja-JP" altLang="en-US" dirty="0"/>
              <a:t>（覚醒感覚</a:t>
            </a:r>
            <a:r>
              <a:rPr lang="ja-JP" altLang="en-US" dirty="0" smtClean="0"/>
              <a:t>）は脳</a:t>
            </a:r>
            <a:r>
              <a:rPr lang="ja-JP" altLang="en-US" dirty="0"/>
              <a:t>の活動の副産物</a:t>
            </a:r>
            <a:endParaRPr kumimoji="1" lang="ja-JP" altLang="en-US" dirty="0"/>
          </a:p>
        </p:txBody>
      </p:sp>
      <p:sp>
        <p:nvSpPr>
          <p:cNvPr id="3" name="コンテンツ プレースホルダー 2"/>
          <p:cNvSpPr>
            <a:spLocks noGrp="1"/>
          </p:cNvSpPr>
          <p:nvPr>
            <p:ph idx="1"/>
          </p:nvPr>
        </p:nvSpPr>
        <p:spPr>
          <a:xfrm>
            <a:off x="319177" y="1825624"/>
            <a:ext cx="11872823" cy="4695945"/>
          </a:xfrm>
        </p:spPr>
        <p:txBody>
          <a:bodyPr>
            <a:normAutofit/>
          </a:bodyPr>
          <a:lstStyle/>
          <a:p>
            <a:r>
              <a:rPr lang="ja-JP" altLang="en-US" dirty="0"/>
              <a:t>ものを想像したり、抽象的な概念を操ったりするのは、「言葉」に依存しているのかもしれない</a:t>
            </a:r>
            <a:r>
              <a:rPr lang="ja-JP" altLang="en-US" dirty="0" smtClean="0"/>
              <a:t>。</a:t>
            </a:r>
            <a:endParaRPr lang="en-US" altLang="ja-JP" dirty="0" smtClean="0"/>
          </a:p>
          <a:p>
            <a:r>
              <a:rPr lang="ja-JP" altLang="en-US" b="1" dirty="0" smtClean="0">
                <a:solidFill>
                  <a:srgbClr val="FF0000"/>
                </a:solidFill>
              </a:rPr>
              <a:t>クオリア</a:t>
            </a:r>
            <a:r>
              <a:rPr lang="ja-JP" altLang="en-US" b="1" dirty="0">
                <a:solidFill>
                  <a:srgbClr val="FF0000"/>
                </a:solidFill>
              </a:rPr>
              <a:t>（覚醒感覚）</a:t>
            </a:r>
            <a:r>
              <a:rPr lang="ja-JP" altLang="en-US" dirty="0"/>
              <a:t>は、脳の活動を決めているのではなく、</a:t>
            </a:r>
            <a:r>
              <a:rPr lang="ja-JP" altLang="en-US" b="1" dirty="0">
                <a:solidFill>
                  <a:srgbClr val="FF0000"/>
                </a:solidFill>
              </a:rPr>
              <a:t>脳の活動の</a:t>
            </a:r>
            <a:r>
              <a:rPr lang="ja-JP" altLang="en-US" b="1" dirty="0" smtClean="0">
                <a:solidFill>
                  <a:srgbClr val="FF0000"/>
                </a:solidFill>
              </a:rPr>
              <a:t>副産物</a:t>
            </a:r>
            <a:r>
              <a:rPr lang="ja-JP" altLang="en-US" dirty="0" smtClean="0"/>
              <a:t>。</a:t>
            </a:r>
            <a:r>
              <a:rPr lang="ja-JP" altLang="en-US" dirty="0"/>
              <a:t>ボタンを押そうというクオリアが生まれて体が動くのではなく、まずは無意識で神経が活動し始めて、その無意識の神経活動が手の運動を促して行動を促すとともに、押そうという意識や感覚を脳に生み出して</a:t>
            </a:r>
            <a:r>
              <a:rPr lang="ja-JP" altLang="en-US" dirty="0" smtClean="0"/>
              <a:t>いる。</a:t>
            </a:r>
            <a:endParaRPr lang="en-US" altLang="ja-JP" dirty="0" smtClean="0"/>
          </a:p>
          <a:p>
            <a:endParaRPr kumimoji="1" lang="ja-JP" altLang="en-US" dirty="0"/>
          </a:p>
        </p:txBody>
      </p:sp>
    </p:spTree>
    <p:extLst>
      <p:ext uri="{BB962C8B-B14F-4D97-AF65-F5344CB8AC3E}">
        <p14:creationId xmlns:p14="http://schemas.microsoft.com/office/powerpoint/2010/main" val="3882183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t>　　　</a:t>
            </a:r>
            <a:r>
              <a:rPr lang="ja-JP" altLang="en-US" b="1" dirty="0" smtClean="0"/>
              <a:t>６－５　咽喉が心を作る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心は脳が生み出すが、体がなければ脳もない。咽頭があるから言葉をしゃべれるように脳が再編成された。言葉はコミュニケーション手段だけでなく、抽象的な物事を考えるのに必要なツール。クオリア（覚醒感覚）のような抽象性、いわゆる「心」を生み出すのは「言葉」である。極言すれば、咽頭が心をつくったとも言える。そこから様々な人間行動に考えを巡らせるようになる。</a:t>
            </a:r>
            <a:endParaRPr lang="en-US" altLang="ja-JP" dirty="0"/>
          </a:p>
          <a:p>
            <a:endParaRPr kumimoji="1" lang="ja-JP" altLang="en-US" dirty="0"/>
          </a:p>
        </p:txBody>
      </p:sp>
    </p:spTree>
    <p:extLst>
      <p:ext uri="{BB962C8B-B14F-4D97-AF65-F5344CB8AC3E}">
        <p14:creationId xmlns:p14="http://schemas.microsoft.com/office/powerpoint/2010/main" val="1790984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10000"/>
          </a:bodyPr>
          <a:lstStyle/>
          <a:p>
            <a:r>
              <a:rPr lang="ja-JP" altLang="en-US" dirty="0"/>
              <a:t>麻酔は、神経線維の上にあるナトリウムイオンを通すセンサー（穴）を内側から押さえつけることでセンサが働かないようにする。これにより神経に情報が伝わらなくなる。痛みの神経はどういうわけか特に麻痺しやすいので適量の麻酔を使えば痛みだけを消すことができる。だから、麻酔をかけすぎると死んでしまう。</a:t>
            </a:r>
            <a:endParaRPr lang="en-US" altLang="ja-JP" dirty="0"/>
          </a:p>
          <a:p>
            <a:r>
              <a:rPr lang="ja-JP" altLang="en-US" dirty="0"/>
              <a:t>ほとんどのシナプスの神経伝達物質は</a:t>
            </a:r>
            <a:r>
              <a:rPr lang="ja-JP" altLang="en-US" b="1" dirty="0">
                <a:solidFill>
                  <a:srgbClr val="FF0000"/>
                </a:solidFill>
              </a:rPr>
              <a:t>グルタミン酸</a:t>
            </a:r>
            <a:r>
              <a:rPr lang="ja-JP" altLang="en-US" dirty="0"/>
              <a:t>。放出されたグルタミン酸を回収するのが</a:t>
            </a:r>
            <a:r>
              <a:rPr lang="ja-JP" altLang="en-US" b="1" dirty="0">
                <a:solidFill>
                  <a:srgbClr val="FF0000"/>
                </a:solidFill>
              </a:rPr>
              <a:t>グリア細胞</a:t>
            </a:r>
            <a:r>
              <a:rPr lang="ja-JP" altLang="en-US" dirty="0"/>
              <a:t>。グリア細胞にはグルタミン酸を取り込むポンプがあり、ここに</a:t>
            </a:r>
            <a:r>
              <a:rPr lang="en-US" altLang="ja-JP" dirty="0"/>
              <a:t>β</a:t>
            </a:r>
            <a:r>
              <a:rPr lang="ja-JP" altLang="en-US" dirty="0"/>
              <a:t>アミロイドが作用するとポンプが活性化される。センサが感知する前にグリア細胞が神経伝達物質を回収してしまうと情報伝達効率が悪くなる。</a:t>
            </a:r>
            <a:r>
              <a:rPr lang="en-US" altLang="ja-JP" dirty="0"/>
              <a:t>β</a:t>
            </a:r>
            <a:r>
              <a:rPr lang="ja-JP" altLang="en-US" dirty="0"/>
              <a:t>アミロイドにはこのような有害作用がある。</a:t>
            </a:r>
            <a:r>
              <a:rPr lang="ja-JP" altLang="en-US" b="1" dirty="0">
                <a:solidFill>
                  <a:srgbClr val="FF0000"/>
                </a:solidFill>
              </a:rPr>
              <a:t>脳細胞の９０％はグリア細胞だと言われる。</a:t>
            </a:r>
            <a:r>
              <a:rPr lang="en-US" altLang="ja-JP" dirty="0"/>
              <a:t>β</a:t>
            </a:r>
            <a:r>
              <a:rPr lang="ja-JP" altLang="en-US" dirty="0"/>
              <a:t>アミロイドは、体中にあるが、脳はそれをうまく取り除けないので脳にたまりやすい。</a:t>
            </a:r>
            <a:r>
              <a:rPr lang="en-US" altLang="ja-JP" dirty="0"/>
              <a:t>β</a:t>
            </a:r>
            <a:r>
              <a:rPr lang="ja-JP" altLang="en-US" dirty="0"/>
              <a:t>アミロイドの元であるＡＰＰは神経細胞にある。</a:t>
            </a:r>
            <a:endParaRPr lang="en-US" altLang="ja-JP" dirty="0"/>
          </a:p>
          <a:p>
            <a:endParaRPr kumimoji="1" lang="ja-JP" altLang="en-US" dirty="0"/>
          </a:p>
        </p:txBody>
      </p:sp>
      <p:sp>
        <p:nvSpPr>
          <p:cNvPr id="4" name="円/楕円 3"/>
          <p:cNvSpPr/>
          <p:nvPr/>
        </p:nvSpPr>
        <p:spPr>
          <a:xfrm>
            <a:off x="381000" y="125936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471324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原子一個のミクロな世界と感覚</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 </a:t>
            </a:r>
            <a:r>
              <a:rPr lang="ja-JP" altLang="en-US" dirty="0"/>
              <a:t>原子一個といったミクロな世界の理解において、時間は実在ではなく、</a:t>
            </a:r>
            <a:r>
              <a:rPr lang="ja-JP" altLang="en-US" dirty="0" smtClean="0"/>
              <a:t>色彩</a:t>
            </a:r>
            <a:r>
              <a:rPr lang="ja-JP" altLang="en-US" dirty="0"/>
              <a:t>とか温度という概念も消滅してしまう。物理的特性を整理する</a:t>
            </a:r>
            <a:r>
              <a:rPr lang="ja-JP" altLang="en-US" dirty="0" smtClean="0"/>
              <a:t>ためになされた</a:t>
            </a:r>
            <a:r>
              <a:rPr lang="ja-JP" altLang="en-US" dirty="0"/>
              <a:t>観測や実験の結果を解釈する際の抽象化において生じる、概念的特性と</a:t>
            </a:r>
            <a:r>
              <a:rPr lang="ja-JP" altLang="en-US" dirty="0" smtClean="0"/>
              <a:t>みなされる</a:t>
            </a:r>
            <a:r>
              <a:rPr lang="ja-JP" altLang="en-US" dirty="0"/>
              <a:t>。一個の原子は何色かとか冷たいか熱いかなどと問うことが無意味な</a:t>
            </a:r>
            <a:r>
              <a:rPr lang="ja-JP" altLang="en-US" dirty="0" smtClean="0"/>
              <a:t>ので</a:t>
            </a:r>
            <a:r>
              <a:rPr lang="ja-JP" altLang="en-US" dirty="0"/>
              <a:t>ある。原子の乱雑な動きが非常に激しい時、われわれの皮膚は激しく</a:t>
            </a:r>
            <a:r>
              <a:rPr lang="ja-JP" altLang="en-US" dirty="0" smtClean="0"/>
              <a:t>揺さぶられ</a:t>
            </a:r>
            <a:r>
              <a:rPr lang="ja-JP" altLang="en-US" dirty="0"/>
              <a:t>、それを脳は熱いと理解するのである。何かを直接測るということは、</a:t>
            </a:r>
            <a:r>
              <a:rPr lang="ja-JP" altLang="en-US" dirty="0" smtClean="0"/>
              <a:t>われわれ</a:t>
            </a:r>
            <a:r>
              <a:rPr lang="ja-JP" altLang="en-US" dirty="0"/>
              <a:t>が感覚として直接経験するということである</a:t>
            </a:r>
            <a:r>
              <a:rPr lang="ja-JP" altLang="en-US" dirty="0" smtClean="0"/>
              <a:t>。</a:t>
            </a:r>
            <a:endParaRPr kumimoji="1" lang="ja-JP" altLang="en-US" dirty="0"/>
          </a:p>
        </p:txBody>
      </p:sp>
    </p:spTree>
    <p:extLst>
      <p:ext uri="{BB962C8B-B14F-4D97-AF65-F5344CB8AC3E}">
        <p14:creationId xmlns:p14="http://schemas.microsoft.com/office/powerpoint/2010/main" val="811280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物理量の測定と観測問題</a:t>
            </a:r>
            <a:endParaRPr kumimoji="1" lang="ja-JP" altLang="en-US" dirty="0"/>
          </a:p>
        </p:txBody>
      </p:sp>
      <p:sp>
        <p:nvSpPr>
          <p:cNvPr id="3" name="コンテンツ プレースホルダー 2"/>
          <p:cNvSpPr>
            <a:spLocks noGrp="1"/>
          </p:cNvSpPr>
          <p:nvPr>
            <p:ph idx="1"/>
          </p:nvPr>
        </p:nvSpPr>
        <p:spPr>
          <a:xfrm>
            <a:off x="838200" y="1816999"/>
            <a:ext cx="10515600" cy="4351338"/>
          </a:xfrm>
        </p:spPr>
        <p:txBody>
          <a:bodyPr>
            <a:normAutofit/>
          </a:bodyPr>
          <a:lstStyle/>
          <a:p>
            <a:r>
              <a:rPr lang="ja-JP" altLang="en-US" dirty="0" smtClean="0"/>
              <a:t>物</a:t>
            </a:r>
            <a:r>
              <a:rPr lang="ja-JP" altLang="en-US" dirty="0"/>
              <a:t>理学</a:t>
            </a:r>
            <a:r>
              <a:rPr lang="ja-JP" altLang="en-US" dirty="0" smtClean="0"/>
              <a:t>における</a:t>
            </a:r>
            <a:r>
              <a:rPr lang="ja-JP" altLang="en-US" dirty="0"/>
              <a:t>物理量は、温度計や時計といった間接的な装置で測るしかない。この</a:t>
            </a:r>
            <a:r>
              <a:rPr lang="ja-JP" altLang="en-US" dirty="0" smtClean="0"/>
              <a:t>こと</a:t>
            </a:r>
            <a:r>
              <a:rPr lang="ja-JP" altLang="en-US" dirty="0"/>
              <a:t>は量子力学における観測問題等哲学的課題に結び付く（橋元淳一郎著</a:t>
            </a:r>
            <a:r>
              <a:rPr lang="en-US" altLang="ja-JP" dirty="0"/>
              <a:t>『</a:t>
            </a:r>
            <a:r>
              <a:rPr lang="ja-JP" altLang="en-US" dirty="0" smtClean="0"/>
              <a:t>時間は</a:t>
            </a:r>
            <a:r>
              <a:rPr lang="ja-JP" altLang="en-US" dirty="0"/>
              <a:t>どこで生まれるのか</a:t>
            </a:r>
            <a:r>
              <a:rPr lang="en-US" altLang="ja-JP" dirty="0"/>
              <a:t>』</a:t>
            </a:r>
            <a:r>
              <a:rPr lang="ja-JP" altLang="en-US" dirty="0"/>
              <a:t>集英社新書</a:t>
            </a:r>
            <a:r>
              <a:rPr lang="en-US" altLang="ja-JP" dirty="0"/>
              <a:t>2006</a:t>
            </a:r>
            <a:r>
              <a:rPr lang="ja-JP" altLang="en-US" dirty="0"/>
              <a:t>年）。 </a:t>
            </a:r>
            <a:r>
              <a:rPr lang="ja-JP" altLang="en-US" dirty="0" smtClean="0"/>
              <a:t>ニコラス</a:t>
            </a:r>
            <a:r>
              <a:rPr lang="ja-JP" altLang="en-US" dirty="0"/>
              <a:t>・ハンフリー著、柴田裕之翻訳</a:t>
            </a:r>
            <a:r>
              <a:rPr lang="en-US" altLang="ja-JP" dirty="0"/>
              <a:t>『</a:t>
            </a:r>
            <a:r>
              <a:rPr lang="ja-JP" altLang="en-US" dirty="0"/>
              <a:t>赤を見る</a:t>
            </a:r>
            <a:r>
              <a:rPr lang="en-US" altLang="ja-JP" dirty="0"/>
              <a:t>―</a:t>
            </a:r>
            <a:r>
              <a:rPr lang="ja-JP" altLang="en-US" dirty="0"/>
              <a:t>感覚の進化と意識</a:t>
            </a:r>
            <a:r>
              <a:rPr lang="ja-JP" altLang="en-US" dirty="0" smtClean="0"/>
              <a:t>の存在</a:t>
            </a:r>
            <a:r>
              <a:rPr lang="ja-JP" altLang="en-US" dirty="0"/>
              <a:t>理由</a:t>
            </a:r>
            <a:r>
              <a:rPr lang="en-US" altLang="ja-JP" dirty="0"/>
              <a:t>』</a:t>
            </a:r>
            <a:r>
              <a:rPr lang="ja-JP" altLang="en-US" dirty="0"/>
              <a:t>紀伊国屋書店</a:t>
            </a:r>
            <a:r>
              <a:rPr lang="en-US" altLang="ja-JP" dirty="0"/>
              <a:t>2006</a:t>
            </a:r>
            <a:r>
              <a:rPr lang="ja-JP" altLang="en-US" dirty="0"/>
              <a:t>年 </a:t>
            </a:r>
            <a:endParaRPr lang="en-US" altLang="ja-JP" dirty="0" smtClean="0"/>
          </a:p>
        </p:txBody>
      </p:sp>
    </p:spTree>
    <p:extLst>
      <p:ext uri="{BB962C8B-B14F-4D97-AF65-F5344CB8AC3E}">
        <p14:creationId xmlns:p14="http://schemas.microsoft.com/office/powerpoint/2010/main" val="373812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accent1">
                <a:lumMod val="60000"/>
                <a:lumOff val="40000"/>
              </a:schemeClr>
            </a:solidFill>
          </a:ln>
        </p:spPr>
        <p:txBody>
          <a:bodyPr/>
          <a:lstStyle/>
          <a:p>
            <a:r>
              <a:rPr kumimoji="1" lang="ja-JP" altLang="en-US" dirty="0" smtClean="0"/>
              <a:t>６－１　意識で管理できない「見る」行為</a:t>
            </a:r>
            <a:endParaRPr kumimoji="1" lang="ja-JP" altLang="en-US" dirty="0"/>
          </a:p>
        </p:txBody>
      </p:sp>
      <p:sp>
        <p:nvSpPr>
          <p:cNvPr id="3" name="コンテンツ プレースホルダー 2"/>
          <p:cNvSpPr>
            <a:spLocks noGrp="1"/>
          </p:cNvSpPr>
          <p:nvPr>
            <p:ph idx="1"/>
          </p:nvPr>
        </p:nvSpPr>
        <p:spPr/>
        <p:txBody>
          <a:bodyPr/>
          <a:lstStyle/>
          <a:p>
            <a:r>
              <a:rPr lang="ja-JP" altLang="en-US" dirty="0">
                <a:solidFill>
                  <a:schemeClr val="tx1">
                    <a:lumMod val="95000"/>
                    <a:lumOff val="5000"/>
                  </a:schemeClr>
                </a:solidFill>
              </a:rPr>
              <a:t>「見る」とは、ものを歪める行為（一種の偏見）である。</a:t>
            </a:r>
            <a:r>
              <a:rPr lang="ja-JP" altLang="en-US" b="1" dirty="0">
                <a:solidFill>
                  <a:schemeClr val="tx1">
                    <a:lumMod val="95000"/>
                    <a:lumOff val="5000"/>
                  </a:schemeClr>
                </a:solidFill>
              </a:rPr>
              <a:t>二次元で網膜に映ったものを脳が強引に三次元に再解釈</a:t>
            </a:r>
            <a:r>
              <a:rPr lang="ja-JP" altLang="en-US" dirty="0">
                <a:solidFill>
                  <a:schemeClr val="tx1">
                    <a:lumMod val="95000"/>
                    <a:lumOff val="5000"/>
                  </a:schemeClr>
                </a:solidFill>
              </a:rPr>
              <a:t>する。これは脳の宿命である。</a:t>
            </a:r>
            <a:r>
              <a:rPr lang="ja-JP" altLang="en-US" b="1" dirty="0">
                <a:solidFill>
                  <a:schemeClr val="tx1">
                    <a:lumMod val="95000"/>
                    <a:lumOff val="5000"/>
                  </a:schemeClr>
                </a:solidFill>
              </a:rPr>
              <a:t>だから、見る、という行為はおそらくは人間の意識ではコントロールできなくなってしまっている</a:t>
            </a:r>
            <a:r>
              <a:rPr lang="ja-JP" altLang="en-US" dirty="0" smtClean="0">
                <a:solidFill>
                  <a:schemeClr val="tx1">
                    <a:lumMod val="95000"/>
                    <a:lumOff val="5000"/>
                  </a:schemeClr>
                </a:solidFill>
              </a:rPr>
              <a:t>。</a:t>
            </a:r>
            <a:endParaRPr lang="en-US" altLang="ja-JP" dirty="0" smtClean="0">
              <a:solidFill>
                <a:schemeClr val="tx1">
                  <a:lumMod val="95000"/>
                  <a:lumOff val="5000"/>
                </a:schemeClr>
              </a:solidFill>
            </a:endParaRPr>
          </a:p>
          <a:p>
            <a:r>
              <a:rPr lang="ja-JP" altLang="en-US" dirty="0" smtClean="0"/>
              <a:t>我々</a:t>
            </a:r>
            <a:r>
              <a:rPr lang="ja-JP" altLang="en-US" dirty="0"/>
              <a:t>は脳の解釈から逃げることはできない。「見える」というクオリアは脳の不自由な活動の結果である。　</a:t>
            </a:r>
          </a:p>
          <a:p>
            <a:endParaRPr kumimoji="1" lang="ja-JP" altLang="en-US" dirty="0"/>
          </a:p>
        </p:txBody>
      </p:sp>
    </p:spTree>
    <p:extLst>
      <p:ext uri="{BB962C8B-B14F-4D97-AF65-F5344CB8AC3E}">
        <p14:creationId xmlns:p14="http://schemas.microsoft.com/office/powerpoint/2010/main" val="3446449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accent1">
                <a:lumMod val="60000"/>
                <a:lumOff val="40000"/>
              </a:schemeClr>
            </a:solidFill>
          </a:ln>
        </p:spPr>
        <p:txBody>
          <a:bodyPr>
            <a:normAutofit/>
          </a:bodyPr>
          <a:lstStyle/>
          <a:p>
            <a:pPr algn="ctr"/>
            <a:r>
              <a:rPr lang="ja-JP" altLang="en-US" b="1" dirty="0" smtClean="0"/>
              <a:t>６－２　</a:t>
            </a:r>
            <a:r>
              <a:rPr lang="ja-JP" altLang="ja-JP" b="1" dirty="0" smtClean="0"/>
              <a:t>知覚</a:t>
            </a:r>
            <a:r>
              <a:rPr lang="ja-JP" altLang="ja-JP" b="1" dirty="0"/>
              <a:t>と認知のメカニズムの解明</a:t>
            </a:r>
            <a:r>
              <a:rPr lang="ja-JP" altLang="ja-JP" b="1" dirty="0" smtClean="0"/>
              <a:t>と</a:t>
            </a:r>
            <a:r>
              <a:rPr lang="en-US" altLang="ja-JP" b="1" dirty="0" smtClean="0"/>
              <a:t/>
            </a:r>
            <a:br>
              <a:rPr lang="en-US" altLang="ja-JP" b="1" dirty="0" smtClean="0"/>
            </a:br>
            <a:r>
              <a:rPr lang="ja-JP" altLang="ja-JP" b="1" dirty="0" smtClean="0"/>
              <a:t>観</a:t>
            </a:r>
            <a:r>
              <a:rPr lang="ja-JP" altLang="ja-JP" b="1" dirty="0"/>
              <a:t>光学</a:t>
            </a:r>
            <a:r>
              <a:rPr lang="ja-JP" altLang="ja-JP" b="1" dirty="0" smtClean="0"/>
              <a:t>研究</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観光</a:t>
            </a:r>
            <a:r>
              <a:rPr lang="ja-JP" altLang="ja-JP" dirty="0"/>
              <a:t>対象は人間の認識が作り出すものという理解に立てば、視覚等のメカニズムが数式レベルで解明されるようになればなるほど、視覚等を効率的に活用した観光資源や街づくりが可能となる。</a:t>
            </a:r>
          </a:p>
          <a:p>
            <a:r>
              <a:rPr lang="ja-JP" altLang="ja-JP" dirty="0"/>
              <a:t>視覚メカニズム、錯覚メカニズムの活用が当たり前になることから、錯覚観光が非日常ではなくなる。全国各地では、偶然に形成された「おばけ坂</a:t>
            </a:r>
            <a:r>
              <a:rPr lang="ja-JP" altLang="ja-JP" dirty="0" smtClean="0"/>
              <a:t>」が</a:t>
            </a:r>
            <a:r>
              <a:rPr lang="ja-JP" altLang="ja-JP" dirty="0"/>
              <a:t>観光資源化されている。それどころか今後は、都市景観でも錯覚メカニズムを織り込んだ「都市錯視</a:t>
            </a:r>
            <a:r>
              <a:rPr lang="ja-JP" altLang="ja-JP" dirty="0" smtClean="0"/>
              <a:t>」が</a:t>
            </a:r>
            <a:r>
              <a:rPr lang="ja-JP" altLang="ja-JP" dirty="0"/>
              <a:t>人工的に生み出されるであろう</a:t>
            </a:r>
            <a:r>
              <a:rPr lang="ja-JP" altLang="ja-JP" dirty="0" smtClean="0"/>
              <a:t>。</a:t>
            </a:r>
            <a:endParaRPr lang="ja-JP" altLang="ja-JP" dirty="0"/>
          </a:p>
        </p:txBody>
      </p:sp>
    </p:spTree>
    <p:extLst>
      <p:ext uri="{BB962C8B-B14F-4D97-AF65-F5344CB8AC3E}">
        <p14:creationId xmlns:p14="http://schemas.microsoft.com/office/powerpoint/2010/main" val="19171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5608" y="365125"/>
            <a:ext cx="10698192" cy="1360158"/>
          </a:xfrm>
          <a:ln>
            <a:solidFill>
              <a:schemeClr val="accent1"/>
            </a:solidFill>
          </a:ln>
        </p:spPr>
        <p:txBody>
          <a:bodyPr/>
          <a:lstStyle/>
          <a:p>
            <a:r>
              <a:rPr lang="ja-JP" altLang="en-US" dirty="0" smtClean="0"/>
              <a:t>１－４　</a:t>
            </a:r>
            <a:r>
              <a:rPr lang="ja-JP" altLang="ja-JP" dirty="0" smtClean="0"/>
              <a:t>本屋</a:t>
            </a:r>
            <a:r>
              <a:rPr lang="ja-JP" altLang="ja-JP" dirty="0"/>
              <a:t>、新聞屋、楽譜屋、</a:t>
            </a:r>
            <a:r>
              <a:rPr lang="ja-JP" altLang="ja-JP" dirty="0" smtClean="0"/>
              <a:t>レコード屋</a:t>
            </a:r>
            <a:r>
              <a:rPr lang="ja-JP" altLang="en-US" dirty="0" smtClean="0"/>
              <a:t>のビジネス・モデル</a:t>
            </a:r>
            <a:endParaRPr kumimoji="1" lang="ja-JP" altLang="en-US" dirty="0"/>
          </a:p>
        </p:txBody>
      </p:sp>
      <p:sp>
        <p:nvSpPr>
          <p:cNvPr id="3" name="コンテンツ プレースホルダー 2"/>
          <p:cNvSpPr>
            <a:spLocks noGrp="1"/>
          </p:cNvSpPr>
          <p:nvPr>
            <p:ph idx="1"/>
          </p:nvPr>
        </p:nvSpPr>
        <p:spPr>
          <a:xfrm>
            <a:off x="838200" y="1825624"/>
            <a:ext cx="10515600" cy="4946111"/>
          </a:xfrm>
        </p:spPr>
        <p:txBody>
          <a:bodyPr>
            <a:normAutofit fontScale="77500" lnSpcReduction="20000"/>
          </a:bodyPr>
          <a:lstStyle/>
          <a:p>
            <a:r>
              <a:rPr lang="ja-JP" altLang="ja-JP" dirty="0"/>
              <a:t>ルネサンス以前は、本は</a:t>
            </a:r>
            <a:r>
              <a:rPr lang="ja-JP" altLang="ja-JP" b="1" dirty="0"/>
              <a:t>経典型</a:t>
            </a:r>
            <a:r>
              <a:rPr lang="ja-JP" altLang="ja-JP" dirty="0"/>
              <a:t>で</a:t>
            </a:r>
            <a:r>
              <a:rPr lang="ja-JP" altLang="en-US" dirty="0"/>
              <a:t>あった</a:t>
            </a:r>
            <a:r>
              <a:rPr lang="ja-JP" altLang="ja-JP" dirty="0"/>
              <a:t>。誰かが書いた原典があり、これに注釈がつき、それが一つの本になって出た。ルネサンス以降は逐次刊行型</a:t>
            </a:r>
            <a:r>
              <a:rPr lang="en-US" altLang="ja-JP" dirty="0"/>
              <a:t>(</a:t>
            </a:r>
            <a:r>
              <a:rPr lang="ja-JP" altLang="ja-JP" dirty="0"/>
              <a:t>ジャーナル型</a:t>
            </a:r>
            <a:r>
              <a:rPr lang="en-US" altLang="ja-JP" dirty="0"/>
              <a:t>)</a:t>
            </a:r>
            <a:r>
              <a:rPr lang="ja-JP" altLang="ja-JP" dirty="0"/>
              <a:t>で</a:t>
            </a:r>
            <a:r>
              <a:rPr lang="ja-JP" altLang="en-US" dirty="0"/>
              <a:t>あった</a:t>
            </a:r>
            <a:r>
              <a:rPr lang="ja-JP" altLang="ja-JP" dirty="0"/>
              <a:t>。いままではこれだけわかっているから、後はこれだけ足すという形式</a:t>
            </a:r>
            <a:r>
              <a:rPr lang="ja-JP" altLang="en-US" dirty="0"/>
              <a:t>だった</a:t>
            </a:r>
            <a:r>
              <a:rPr lang="ja-JP" altLang="ja-JP" dirty="0"/>
              <a:t>から、書き出しは</a:t>
            </a:r>
            <a:r>
              <a:rPr lang="en-US" altLang="ja-JP" dirty="0"/>
              <a:t>Recently</a:t>
            </a:r>
            <a:r>
              <a:rPr lang="ja-JP" altLang="ja-JP" dirty="0"/>
              <a:t>・・・となっていた。大量印刷という印刷術ならではの性質が発揮されるのは</a:t>
            </a:r>
            <a:r>
              <a:rPr lang="en-US" altLang="ja-JP" dirty="0"/>
              <a:t>19</a:t>
            </a:r>
            <a:r>
              <a:rPr lang="ja-JP" altLang="ja-JP" dirty="0"/>
              <a:t>世紀半ば以降のことで</a:t>
            </a:r>
            <a:r>
              <a:rPr lang="ja-JP" altLang="en-US" dirty="0"/>
              <a:t>ある</a:t>
            </a:r>
            <a:r>
              <a:rPr lang="ja-JP" altLang="ja-JP" dirty="0"/>
              <a:t>。</a:t>
            </a:r>
          </a:p>
          <a:p>
            <a:r>
              <a:rPr lang="ja-JP" altLang="ja-JP" dirty="0" smtClean="0"/>
              <a:t>イギリス</a:t>
            </a:r>
            <a:r>
              <a:rPr lang="ja-JP" altLang="ja-JP" dirty="0"/>
              <a:t>では、</a:t>
            </a:r>
            <a:r>
              <a:rPr lang="en-US" altLang="ja-JP" dirty="0"/>
              <a:t>15</a:t>
            </a:r>
            <a:r>
              <a:rPr lang="ja-JP" altLang="ja-JP" dirty="0"/>
              <a:t>世紀初頭代書人と装飾職人が一体の職能集団として編成され、更には製本・店頭販売までが統合されて、</a:t>
            </a:r>
            <a:r>
              <a:rPr lang="en-US" altLang="ja-JP" dirty="0"/>
              <a:t>15</a:t>
            </a:r>
            <a:r>
              <a:rPr lang="ja-JP" altLang="ja-JP" dirty="0"/>
              <a:t>世紀半ばには書籍製造販売業者として一体の職能集団となっていた。ここに大陸から印刷術が導入され、新入りの印刷業者は書籍業組合に組み込まれた</a:t>
            </a:r>
            <a:r>
              <a:rPr lang="ja-JP" altLang="ja-JP" dirty="0" smtClean="0"/>
              <a:t>。</a:t>
            </a:r>
            <a:endParaRPr lang="en-US" altLang="ja-JP" dirty="0" smtClean="0"/>
          </a:p>
          <a:p>
            <a:r>
              <a:rPr lang="ja-JP" altLang="ja-JP" dirty="0" smtClean="0"/>
              <a:t>印刷術</a:t>
            </a:r>
            <a:r>
              <a:rPr lang="ja-JP" altLang="ja-JP" dirty="0"/>
              <a:t>が登場したときは、すでに産業の垂直統合が既存の枠として存在していた　こうした垂直統合の事業形態は、制度的にも強化された。特に検閲の必要性から、垂直に統合された情報流通の流れを監督する単一の代表機関が設定された。この機関は、書籍業の場合、書籍業組合であり、国王勅許により書籍印刷業に関する排他的独占権を付与された。これらの排他的独占権が後に著作権と呼ばれるようになった。この垂直統合は強固であり、新聞、音楽出版、音楽レコード事業は出版事業モデルを踏襲した。本屋、新聞屋、楽譜屋、レコード屋がそれぞれ独立した専門店として形成されたのは、こうした歴史的背景がある。</a:t>
            </a:r>
          </a:p>
          <a:p>
            <a:endParaRPr kumimoji="1" lang="ja-JP" altLang="en-US" dirty="0"/>
          </a:p>
        </p:txBody>
      </p:sp>
    </p:spTree>
    <p:extLst>
      <p:ext uri="{BB962C8B-B14F-4D97-AF65-F5344CB8AC3E}">
        <p14:creationId xmlns:p14="http://schemas.microsoft.com/office/powerpoint/2010/main" val="2512970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lumMod val="60000"/>
                <a:lumOff val="40000"/>
              </a:schemeClr>
            </a:solidFill>
          </a:ln>
        </p:spPr>
        <p:txBody>
          <a:bodyPr/>
          <a:lstStyle/>
          <a:p>
            <a:pPr algn="ctr"/>
            <a:r>
              <a:rPr lang="ja-JP" altLang="en-US" dirty="0" smtClean="0"/>
              <a:t>６</a:t>
            </a:r>
            <a:r>
              <a:rPr kumimoji="1" lang="ja-JP" altLang="en-US" dirty="0" smtClean="0"/>
              <a:t>－３　個性の発揮、刺激と絵画</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絵画ビジネスは、レオナルド・ダ・ヴィンチやミケランジェロのような画家彫刻家がまだ『業者』扱いしかされていなかった</a:t>
            </a:r>
            <a:r>
              <a:rPr lang="ja-JP" altLang="ja-JP" dirty="0" smtClean="0"/>
              <a:t>ルネッサンス</a:t>
            </a:r>
            <a:r>
              <a:rPr lang="ja-JP" altLang="en-US" dirty="0" smtClean="0"/>
              <a:t>時代</a:t>
            </a:r>
            <a:endParaRPr lang="en-US" altLang="ja-JP" dirty="0" smtClean="0"/>
          </a:p>
          <a:p>
            <a:r>
              <a:rPr lang="ja-JP" altLang="ja-JP" dirty="0" smtClean="0"/>
              <a:t>画商</a:t>
            </a:r>
            <a:r>
              <a:rPr lang="ja-JP" altLang="ja-JP" dirty="0"/>
              <a:t>という新ビジネスを生んだ宗教改革</a:t>
            </a:r>
            <a:r>
              <a:rPr lang="ja-JP" altLang="ja-JP" dirty="0" smtClean="0"/>
              <a:t>を</a:t>
            </a:r>
            <a:r>
              <a:rPr lang="ja-JP" altLang="en-US" dirty="0" smtClean="0"/>
              <a:t>経過</a:t>
            </a:r>
            <a:endParaRPr lang="en-US" altLang="ja-JP" dirty="0" smtClean="0"/>
          </a:p>
          <a:p>
            <a:r>
              <a:rPr lang="ja-JP" altLang="ja-JP" dirty="0" smtClean="0"/>
              <a:t>美術館</a:t>
            </a:r>
            <a:r>
              <a:rPr lang="ja-JP" altLang="ja-JP" dirty="0"/>
              <a:t>が誕生するフランス革命までの</a:t>
            </a:r>
            <a:r>
              <a:rPr lang="ja-JP" altLang="ja-JP" dirty="0" smtClean="0"/>
              <a:t>道のり</a:t>
            </a:r>
            <a:r>
              <a:rPr lang="ja-JP" altLang="en-US" dirty="0" smtClean="0"/>
              <a:t>をあゆみ、</a:t>
            </a:r>
            <a:r>
              <a:rPr lang="ja-JP" altLang="ja-JP" dirty="0" smtClean="0"/>
              <a:t>印象派</a:t>
            </a:r>
            <a:r>
              <a:rPr lang="ja-JP" altLang="ja-JP" dirty="0"/>
              <a:t>の登場による絵画</a:t>
            </a:r>
            <a:r>
              <a:rPr lang="ja-JP" altLang="ja-JP" dirty="0" smtClean="0"/>
              <a:t>バブル</a:t>
            </a:r>
            <a:r>
              <a:rPr lang="ja-JP" altLang="en-US" dirty="0" smtClean="0"/>
              <a:t>が発生</a:t>
            </a:r>
            <a:endParaRPr lang="en-US" altLang="ja-JP" dirty="0" smtClean="0"/>
          </a:p>
          <a:p>
            <a:r>
              <a:rPr lang="ja-JP" altLang="ja-JP" dirty="0" smtClean="0"/>
              <a:t>近代</a:t>
            </a:r>
            <a:r>
              <a:rPr lang="ja-JP" altLang="ja-JP" dirty="0"/>
              <a:t>絵画は写真に対抗して写実描写を放棄した</a:t>
            </a:r>
            <a:r>
              <a:rPr lang="ja-JP" altLang="ja-JP" dirty="0" smtClean="0"/>
              <a:t>。</a:t>
            </a:r>
            <a:r>
              <a:rPr lang="ja-JP" altLang="en-US" dirty="0" smtClean="0"/>
              <a:t>写真発生</a:t>
            </a:r>
            <a:r>
              <a:rPr lang="ja-JP" altLang="ja-JP" dirty="0" smtClean="0"/>
              <a:t>時</a:t>
            </a:r>
            <a:r>
              <a:rPr lang="ja-JP" altLang="ja-JP" dirty="0"/>
              <a:t>の画家たち</a:t>
            </a:r>
            <a:r>
              <a:rPr lang="ja-JP" altLang="ja-JP" dirty="0" smtClean="0"/>
              <a:t>の危機感</a:t>
            </a:r>
            <a:r>
              <a:rPr lang="ja-JP" altLang="ja-JP" dirty="0"/>
              <a:t>は想像を上回るものがあり、ピカソの時代に至ってなお真剣であった。印象派は「手」の痕跡の強調、後期印象派は「個性」の強調、二十世紀絵画の特色</a:t>
            </a:r>
            <a:r>
              <a:rPr lang="ja-JP" altLang="ja-JP" dirty="0" smtClean="0"/>
              <a:t>は芸術的</a:t>
            </a:r>
            <a:r>
              <a:rPr lang="ja-JP" altLang="ja-JP" dirty="0"/>
              <a:t>な主義</a:t>
            </a:r>
            <a:r>
              <a:rPr lang="ja-JP" altLang="ja-JP" dirty="0" smtClean="0"/>
              <a:t>主張</a:t>
            </a:r>
            <a:r>
              <a:rPr lang="ja-JP" altLang="en-US" dirty="0" smtClean="0"/>
              <a:t>（イズム）</a:t>
            </a:r>
            <a:endParaRPr lang="ja-JP" altLang="ja-JP" dirty="0"/>
          </a:p>
          <a:p>
            <a:r>
              <a:rPr lang="ja-JP" altLang="en-US" dirty="0" smtClean="0"/>
              <a:t>参考</a:t>
            </a:r>
            <a:r>
              <a:rPr lang="ja-JP" altLang="ja-JP" dirty="0" smtClean="0"/>
              <a:t>『</a:t>
            </a:r>
            <a:r>
              <a:rPr lang="ja-JP" altLang="ja-JP" dirty="0"/>
              <a:t>ピカソは本当に偉いのか？』西岡文彦　新潮新書　</a:t>
            </a:r>
            <a:r>
              <a:rPr lang="en-US" altLang="ja-JP" dirty="0"/>
              <a:t>2012</a:t>
            </a:r>
            <a:r>
              <a:rPr lang="ja-JP" altLang="ja-JP" dirty="0"/>
              <a:t>年</a:t>
            </a:r>
          </a:p>
          <a:p>
            <a:endParaRPr kumimoji="1" lang="ja-JP" altLang="en-US" dirty="0"/>
          </a:p>
        </p:txBody>
      </p:sp>
    </p:spTree>
    <p:extLst>
      <p:ext uri="{BB962C8B-B14F-4D97-AF65-F5344CB8AC3E}">
        <p14:creationId xmlns:p14="http://schemas.microsoft.com/office/powerpoint/2010/main" val="3992448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lumMod val="60000"/>
                <a:lumOff val="40000"/>
              </a:schemeClr>
            </a:solidFill>
          </a:ln>
        </p:spPr>
        <p:txBody>
          <a:bodyPr/>
          <a:lstStyle/>
          <a:p>
            <a:pPr algn="ctr"/>
            <a:r>
              <a:rPr kumimoji="1" lang="ja-JP" altLang="en-US" dirty="0" smtClean="0"/>
              <a:t>お化け坂</a:t>
            </a:r>
            <a:endParaRPr kumimoji="1" lang="ja-JP" altLang="en-US" dirty="0"/>
          </a:p>
        </p:txBody>
      </p:sp>
      <p:pic>
        <p:nvPicPr>
          <p:cNvPr id="4" name="図 3"/>
          <p:cNvPicPr>
            <a:picLocks noChangeAspect="1"/>
          </p:cNvPicPr>
          <p:nvPr/>
        </p:nvPicPr>
        <p:blipFill rotWithShape="1">
          <a:blip r:embed="rId3"/>
          <a:srcRect l="23844" t="13842" r="45499" b="49824"/>
          <a:stretch/>
        </p:blipFill>
        <p:spPr>
          <a:xfrm>
            <a:off x="1775520" y="1916832"/>
            <a:ext cx="4536504" cy="3024336"/>
          </a:xfrm>
          <a:prstGeom prst="rect">
            <a:avLst/>
          </a:prstGeom>
        </p:spPr>
      </p:pic>
      <p:sp>
        <p:nvSpPr>
          <p:cNvPr id="5" name="正方形/長方形 4"/>
          <p:cNvSpPr/>
          <p:nvPr/>
        </p:nvSpPr>
        <p:spPr>
          <a:xfrm>
            <a:off x="2207568" y="5363924"/>
            <a:ext cx="3164200" cy="369332"/>
          </a:xfrm>
          <a:prstGeom prst="rect">
            <a:avLst/>
          </a:prstGeom>
        </p:spPr>
        <p:txBody>
          <a:bodyPr wrap="square">
            <a:spAutoFit/>
          </a:bodyPr>
          <a:lstStyle/>
          <a:p>
            <a:r>
              <a:rPr lang="en-US" altLang="ja-JP" u="sng" dirty="0">
                <a:hlinkClick r:id="rId4"/>
              </a:rPr>
              <a:t>https://youtu.be/vmkaVoLoFEU</a:t>
            </a:r>
            <a:endParaRPr lang="ja-JP" altLang="ja-JP" dirty="0"/>
          </a:p>
        </p:txBody>
      </p:sp>
      <p:pic>
        <p:nvPicPr>
          <p:cNvPr id="1026" name="Picture 2" descr="https://encrypted-tbn2.gstatic.com/images?q=tbn:ANd9GcQFbkp4pG5yNjFAVcdy_Nv5u9lf7Pq4Bb8M8OqW_WQJJiUeFN3N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4" y="2420888"/>
            <a:ext cx="5143248" cy="385743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991562" y="1835532"/>
            <a:ext cx="3064878" cy="923330"/>
          </a:xfrm>
          <a:prstGeom prst="rect">
            <a:avLst/>
          </a:prstGeom>
        </p:spPr>
        <p:txBody>
          <a:bodyPr wrap="none">
            <a:spAutoFit/>
          </a:bodyPr>
          <a:lstStyle/>
          <a:p>
            <a:r>
              <a:rPr lang="ja-JP" altLang="en-US" dirty="0">
                <a:hlinkClick r:id="rId6"/>
              </a:rPr>
              <a:t>https://youtu.be/UXfsZy5Ru_8</a:t>
            </a:r>
            <a:endParaRPr lang="en-US" altLang="ja-JP" dirty="0"/>
          </a:p>
          <a:p>
            <a:endParaRPr lang="en-US" altLang="ja-JP" dirty="0"/>
          </a:p>
          <a:p>
            <a:endParaRPr lang="ja-JP" altLang="en-US" dirty="0"/>
          </a:p>
        </p:txBody>
      </p:sp>
      <p:sp>
        <p:nvSpPr>
          <p:cNvPr id="7" name="円/楕円 6"/>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129113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lumMod val="60000"/>
                <a:lumOff val="40000"/>
              </a:schemeClr>
            </a:solidFill>
          </a:ln>
        </p:spPr>
        <p:txBody>
          <a:bodyPr/>
          <a:lstStyle/>
          <a:p>
            <a:pPr algn="ctr"/>
            <a:r>
              <a:rPr lang="ja-JP" altLang="ja-JP" dirty="0"/>
              <a:t>都市錯視</a:t>
            </a:r>
            <a:endParaRPr kumimoji="1" lang="ja-JP" altLang="en-US" dirty="0"/>
          </a:p>
        </p:txBody>
      </p:sp>
      <p:pic>
        <p:nvPicPr>
          <p:cNvPr id="2054" name="Picture 6" descr="http://www.araiweb.matrix.jp/VisionScience/BuildingIllu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4176464" cy="313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raiweb.matrix.jp/VisionScience/BuildingIl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35" y="3441170"/>
            <a:ext cx="441918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raiweb.matrix.jp/VisionScience/Osak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4725144"/>
            <a:ext cx="2915816" cy="2028394"/>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106075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9050">
            <a:solidFill>
              <a:schemeClr val="accent1">
                <a:lumMod val="60000"/>
                <a:lumOff val="40000"/>
              </a:schemeClr>
            </a:solidFill>
          </a:ln>
        </p:spPr>
        <p:txBody>
          <a:bodyPr/>
          <a:lstStyle/>
          <a:p>
            <a:pPr algn="ctr"/>
            <a:r>
              <a:rPr kumimoji="1" lang="ja-JP" altLang="en-US" dirty="0" smtClean="0"/>
              <a:t>６－４　視覚</a:t>
            </a:r>
            <a:endParaRPr kumimoji="1" lang="ja-JP" altLang="en-US" dirty="0"/>
          </a:p>
        </p:txBody>
      </p:sp>
      <p:sp>
        <p:nvSpPr>
          <p:cNvPr id="3" name="コンテンツ プレースホルダー 2"/>
          <p:cNvSpPr>
            <a:spLocks noGrp="1"/>
          </p:cNvSpPr>
          <p:nvPr>
            <p:ph idx="1"/>
          </p:nvPr>
        </p:nvSpPr>
        <p:spPr>
          <a:ln w="6350">
            <a:solidFill>
              <a:schemeClr val="tx1"/>
            </a:solidFill>
          </a:ln>
        </p:spPr>
        <p:txBody>
          <a:bodyPr/>
          <a:lstStyle/>
          <a:p>
            <a:r>
              <a:rPr lang="ja-JP" altLang="ja-JP" dirty="0" smtClean="0"/>
              <a:t>生物</a:t>
            </a:r>
            <a:r>
              <a:rPr lang="ja-JP" altLang="ja-JP" dirty="0"/>
              <a:t>に目という臓器ができて、進化の過程で人間にも目ができあがって、宇宙空間を飛んでいる光子を目で受け取り、その情報を解析して認識し、解釈できるようになって、はじめて世界が生まれたのではないか。世界があってそれを見るために目を発達させたのではなく、目ができたから世界が世界としてはじめて意味をもった</a:t>
            </a:r>
            <a:r>
              <a:rPr lang="ja-JP" altLang="ja-JP" dirty="0" smtClean="0"/>
              <a:t>。</a:t>
            </a:r>
            <a:endParaRPr lang="en-US" altLang="ja-JP" dirty="0" smtClean="0"/>
          </a:p>
          <a:p>
            <a:r>
              <a:rPr lang="ja-JP" altLang="en-US" dirty="0">
                <a:solidFill>
                  <a:schemeClr val="tx1">
                    <a:lumMod val="95000"/>
                    <a:lumOff val="5000"/>
                  </a:schemeClr>
                </a:solidFill>
              </a:rPr>
              <a:t>外の世界は「目」を通して</a:t>
            </a:r>
            <a:r>
              <a:rPr lang="ja-JP" altLang="en-US" b="1" dirty="0">
                <a:solidFill>
                  <a:schemeClr val="tx1">
                    <a:lumMod val="95000"/>
                    <a:lumOff val="5000"/>
                  </a:schemeClr>
                </a:solidFill>
              </a:rPr>
              <a:t>第１視覚野</a:t>
            </a:r>
            <a:r>
              <a:rPr lang="ja-JP" altLang="en-US" dirty="0">
                <a:solidFill>
                  <a:schemeClr val="tx1">
                    <a:lumMod val="95000"/>
                    <a:lumOff val="5000"/>
                  </a:schemeClr>
                </a:solidFill>
              </a:rPr>
              <a:t>に写し取られ、そのあと、色に反応する第４視覚野や動きを見る第５視覚野に信号が送られる。第５視覚野が壊れると動いているモノが見えなくなってしまう。止まったボールは見えるけれどもボールが動くと見えなくなる</a:t>
            </a:r>
            <a:r>
              <a:rPr lang="ja-JP" altLang="en-US" dirty="0" smtClean="0">
                <a:solidFill>
                  <a:schemeClr val="tx1">
                    <a:lumMod val="95000"/>
                    <a:lumOff val="5000"/>
                  </a:schemeClr>
                </a:solidFill>
              </a:rPr>
              <a:t>。</a:t>
            </a:r>
            <a:endParaRPr lang="ja-JP" altLang="ja-JP" dirty="0"/>
          </a:p>
          <a:p>
            <a:endParaRPr kumimoji="1" lang="ja-JP" altLang="en-US" dirty="0"/>
          </a:p>
        </p:txBody>
      </p:sp>
    </p:spTree>
    <p:extLst>
      <p:ext uri="{BB962C8B-B14F-4D97-AF65-F5344CB8AC3E}">
        <p14:creationId xmlns:p14="http://schemas.microsoft.com/office/powerpoint/2010/main" val="3356627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508411" cy="1342905"/>
          </a:xfrm>
          <a:ln>
            <a:solidFill>
              <a:schemeClr val="accent1"/>
            </a:solidFill>
          </a:ln>
        </p:spPr>
        <p:txBody>
          <a:bodyPr/>
          <a:lstStyle/>
          <a:p>
            <a:pPr algn="ctr"/>
            <a:r>
              <a:rPr lang="ja-JP" altLang="en-US" dirty="0" smtClean="0"/>
              <a:t>６－５　</a:t>
            </a:r>
            <a:r>
              <a:rPr lang="ja-JP" altLang="ja-JP" dirty="0" smtClean="0"/>
              <a:t>上丘</a:t>
            </a:r>
            <a:r>
              <a:rPr lang="ja-JP" altLang="en-US" dirty="0" smtClean="0"/>
              <a:t>を前提にした</a:t>
            </a:r>
            <a:r>
              <a:rPr lang="ja-JP" altLang="ja-JP" dirty="0" smtClean="0"/>
              <a:t>野球</a:t>
            </a:r>
            <a:r>
              <a:rPr lang="ja-JP" altLang="en-US" dirty="0" smtClean="0"/>
              <a:t>、</a:t>
            </a:r>
            <a:r>
              <a:rPr lang="ja-JP" altLang="ja-JP" dirty="0" smtClean="0"/>
              <a:t>テニス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視神経</a:t>
            </a:r>
            <a:r>
              <a:rPr lang="ja-JP" altLang="ja-JP" dirty="0"/>
              <a:t>は視床の直前で枝分かれして、第１視覚野だけでなく「上丘」にも目で見た情報が運ばれる。上丘で見ているものは意識の上には現れない。上丘は原始的で、動物に大脳皮質がほとんどなかったころは上丘でモノを見ていたのかもしれない。上丘は処理が原始的で単純だから判断が速くて</a:t>
            </a:r>
            <a:r>
              <a:rPr lang="ja-JP" altLang="ja-JP" dirty="0" smtClean="0"/>
              <a:t>正確</a:t>
            </a:r>
            <a:r>
              <a:rPr lang="ja-JP" altLang="en-US" dirty="0" smtClean="0"/>
              <a:t>である</a:t>
            </a:r>
            <a:r>
              <a:rPr lang="ja-JP" altLang="ja-JP" dirty="0" smtClean="0"/>
              <a:t>。</a:t>
            </a:r>
            <a:r>
              <a:rPr lang="ja-JP" altLang="ja-JP" dirty="0"/>
              <a:t>モノや文字を見て判断するまでに０．５秒程度かかるが、野球のピッチャーが投げたボールがバッターに届くまでの時間はざっと０．５秒くらい。おそらく上丘で見ている。上丘がなければ、野球やテニスなどのスポーツは成立</a:t>
            </a:r>
            <a:r>
              <a:rPr lang="ja-JP" altLang="ja-JP" dirty="0" smtClean="0"/>
              <a:t>しない。</a:t>
            </a:r>
            <a:endParaRPr lang="ja-JP" altLang="ja-JP" dirty="0"/>
          </a:p>
        </p:txBody>
      </p:sp>
    </p:spTree>
    <p:extLst>
      <p:ext uri="{BB962C8B-B14F-4D97-AF65-F5344CB8AC3E}">
        <p14:creationId xmlns:p14="http://schemas.microsoft.com/office/powerpoint/2010/main" val="2195203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136" y="365125"/>
            <a:ext cx="10525664" cy="1351532"/>
          </a:xfrm>
        </p:spPr>
        <p:txBody>
          <a:bodyPr/>
          <a:lstStyle/>
          <a:p>
            <a:pPr algn="ctr"/>
            <a:r>
              <a:rPr kumimoji="1" lang="ja-JP" altLang="en-US" dirty="0" smtClean="0"/>
              <a:t>盲視</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盲</a:t>
            </a:r>
            <a:r>
              <a:rPr lang="ja-JP" altLang="en-US" dirty="0"/>
              <a:t>視状態にある患者は、実際には「見えている」のに「見えている感覚 がない」。このことからニコラス・ハンフリーは「知覚」と「感覚」が別に 生じうることを見出し、「感覚」が主体を作り出しているのだと</a:t>
            </a:r>
            <a:r>
              <a:rPr lang="ja-JP" altLang="en-US" dirty="0" smtClean="0"/>
              <a:t>考えた</a:t>
            </a:r>
            <a:endParaRPr kumimoji="1" lang="ja-JP" altLang="en-US" dirty="0"/>
          </a:p>
        </p:txBody>
      </p:sp>
    </p:spTree>
    <p:extLst>
      <p:ext uri="{BB962C8B-B14F-4D97-AF65-F5344CB8AC3E}">
        <p14:creationId xmlns:p14="http://schemas.microsoft.com/office/powerpoint/2010/main" val="429440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lang="ja-JP" altLang="en-US" dirty="0" smtClean="0"/>
              <a:t> </a:t>
            </a:r>
            <a:r>
              <a:rPr lang="ja-JP" altLang="en-US" dirty="0"/>
              <a:t>映像記憶は刻々と変わり、それは無垢の眼で見ているのみである。従って、 この場合時間の概念は生まれない。過去・現在・未来の時制（概念）が生 まれ</a:t>
            </a:r>
            <a:r>
              <a:rPr lang="ja-JP" altLang="en-US" dirty="0" err="1"/>
              <a:t>るのは</a:t>
            </a:r>
            <a:r>
              <a:rPr lang="ja-JP" altLang="en-US" dirty="0"/>
              <a:t>、言語の使用つまり概念記憶となってからである。人は「感覚」 により意識を持つようになったのである。そして、「意識」が成立するに は自己言及つまり、記憶・時間という言語概念を必要とする。「自己意識」 とは、錯覚であり実体はない。また、「意識」とは、言語による偽りの実 体を創り出すメカニズムである。そして、錯覚であることを隠蔽せざるを 得ないため「意識」は解かりにくくなるのである。心身二元論も「意識」 の罠だと考えるので</a:t>
            </a:r>
            <a:r>
              <a:rPr lang="ja-JP" altLang="en-US" dirty="0" smtClean="0"/>
              <a:t>ある</a:t>
            </a:r>
            <a:endParaRPr kumimoji="1" lang="ja-JP" altLang="en-US" dirty="0"/>
          </a:p>
        </p:txBody>
      </p:sp>
    </p:spTree>
    <p:extLst>
      <p:ext uri="{BB962C8B-B14F-4D97-AF65-F5344CB8AC3E}">
        <p14:creationId xmlns:p14="http://schemas.microsoft.com/office/powerpoint/2010/main" val="3345217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a:t>
            </a:r>
            <a:r>
              <a:rPr lang="ja-JP" altLang="en-US" dirty="0"/>
              <a:t>意識を生 み出す基盤は、おびただしい数の異なる情報を区別できる、統合された存 在である。つまり、ある身体システムが情報を統合できるなら、そのシス テムには意識がある」というのが、統合情報理論である。トノーニは、</a:t>
            </a:r>
            <a:r>
              <a:rPr lang="ja-JP" altLang="en-US" dirty="0" smtClean="0"/>
              <a:t>主観的</a:t>
            </a:r>
            <a:r>
              <a:rPr lang="ja-JP" altLang="en-US" dirty="0"/>
              <a:t>な意識の量は数学的に表現できるとする。意識は脳の特定の分野に</a:t>
            </a:r>
            <a:r>
              <a:rPr lang="ja-JP" altLang="en-US" dirty="0" smtClean="0"/>
              <a:t>存在</a:t>
            </a:r>
            <a:r>
              <a:rPr lang="ja-JP" altLang="en-US" dirty="0"/>
              <a:t>するのではなく、脳の情報と情報の「つながり」が作るネットワークに よって生み出されているとする</a:t>
            </a:r>
            <a:r>
              <a:rPr lang="ja-JP" altLang="en-US" dirty="0" smtClean="0"/>
              <a:t>。この</a:t>
            </a:r>
            <a:r>
              <a:rPr lang="ja-JP" altLang="en-US" dirty="0"/>
              <a:t>統合情報理論は「視床</a:t>
            </a:r>
            <a:r>
              <a:rPr lang="en-US" altLang="ja-JP" dirty="0"/>
              <a:t>-</a:t>
            </a:r>
            <a:r>
              <a:rPr lang="ja-JP" altLang="en-US" dirty="0"/>
              <a:t>皮質系」という物質が「意識」を生むと考 える「物質一元論」を前提とする。しかし「意識」が視床</a:t>
            </a:r>
            <a:r>
              <a:rPr lang="en-US" altLang="ja-JP" dirty="0"/>
              <a:t>-</a:t>
            </a:r>
            <a:r>
              <a:rPr lang="ja-JP" altLang="en-US" dirty="0"/>
              <a:t>皮質系という 物質を生んだと考える「意識一元論」も可能である。「物質一元論」の立 場では、「意識」が生まれたのは偶然だと考えるから、「意識」を生む必然 的な設計指針は無い。</a:t>
            </a:r>
            <a:r>
              <a:rPr lang="ja-JP" altLang="en-US" dirty="0" smtClean="0"/>
              <a:t>しかし</a:t>
            </a:r>
            <a:endParaRPr lang="en-US" altLang="ja-JP" dirty="0" smtClean="0"/>
          </a:p>
          <a:p>
            <a:r>
              <a:rPr lang="ja-JP" altLang="en-US" dirty="0" smtClean="0"/>
              <a:t>「</a:t>
            </a:r>
            <a:r>
              <a:rPr lang="ja-JP" altLang="en-US" dirty="0"/>
              <a:t>意識一元論</a:t>
            </a:r>
            <a:r>
              <a:rPr lang="ja-JP" altLang="en-US" dirty="0" smtClean="0"/>
              <a:t>」の</a:t>
            </a:r>
            <a:r>
              <a:rPr lang="ja-JP" altLang="en-US" dirty="0"/>
              <a:t>立場では、「意識」を生 命体に与えるための必然的な設計指針が得られることになる。その設計指 針は神により授けられると考えればそこに宗教が生まれる。</a:t>
            </a:r>
          </a:p>
          <a:p>
            <a:endParaRPr lang="ja-JP" altLang="en-US" dirty="0"/>
          </a:p>
          <a:p>
            <a:endParaRPr kumimoji="1" lang="ja-JP" altLang="en-US" dirty="0"/>
          </a:p>
        </p:txBody>
      </p:sp>
    </p:spTree>
    <p:extLst>
      <p:ext uri="{BB962C8B-B14F-4D97-AF65-F5344CB8AC3E}">
        <p14:creationId xmlns:p14="http://schemas.microsoft.com/office/powerpoint/2010/main" val="3600812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947" y="365125"/>
            <a:ext cx="11524891" cy="1325563"/>
          </a:xfrm>
          <a:ln w="28575">
            <a:solidFill>
              <a:schemeClr val="accent1">
                <a:lumMod val="60000"/>
                <a:lumOff val="40000"/>
              </a:schemeClr>
            </a:solidFill>
          </a:ln>
        </p:spPr>
        <p:txBody>
          <a:bodyPr>
            <a:normAutofit/>
          </a:bodyPr>
          <a:lstStyle/>
          <a:p>
            <a:pPr algn="ctr"/>
            <a:r>
              <a:rPr lang="ja-JP" altLang="en-US" sz="4000" b="1" dirty="0" smtClean="0">
                <a:solidFill>
                  <a:schemeClr val="tx1">
                    <a:lumMod val="95000"/>
                    <a:lumOff val="5000"/>
                  </a:schemeClr>
                </a:solidFill>
              </a:rPr>
              <a:t>６－６　「</a:t>
            </a:r>
            <a:r>
              <a:rPr lang="ja-JP" altLang="en-US" sz="4000" b="1" dirty="0">
                <a:solidFill>
                  <a:schemeClr val="tx1">
                    <a:lumMod val="95000"/>
                    <a:lumOff val="5000"/>
                  </a:schemeClr>
                </a:solidFill>
              </a:rPr>
              <a:t>見る」というのは受動的な</a:t>
            </a:r>
            <a:r>
              <a:rPr lang="ja-JP" altLang="en-US" sz="4000" b="1" dirty="0" smtClean="0">
                <a:solidFill>
                  <a:schemeClr val="tx1">
                    <a:lumMod val="95000"/>
                    <a:lumOff val="5000"/>
                  </a:schemeClr>
                </a:solidFill>
              </a:rPr>
              <a:t>行為</a:t>
            </a:r>
            <a:r>
              <a:rPr lang="en-US" altLang="ja-JP" sz="4000" b="1" dirty="0" smtClean="0">
                <a:solidFill>
                  <a:srgbClr val="FF0000"/>
                </a:solidFill>
              </a:rPr>
              <a:t/>
            </a:r>
            <a:br>
              <a:rPr lang="en-US" altLang="ja-JP" sz="4000" b="1" dirty="0" smtClean="0">
                <a:solidFill>
                  <a:srgbClr val="FF0000"/>
                </a:solidFill>
              </a:rPr>
            </a:br>
            <a:r>
              <a:rPr lang="ja-JP" altLang="en-US" sz="3100" b="1" dirty="0">
                <a:solidFill>
                  <a:schemeClr val="tx1">
                    <a:lumMod val="95000"/>
                    <a:lumOff val="5000"/>
                  </a:schemeClr>
                </a:solidFill>
              </a:rPr>
              <a:t>～</a:t>
            </a:r>
            <a:r>
              <a:rPr lang="ja-JP" altLang="en-US" sz="3100" dirty="0" smtClean="0">
                <a:solidFill>
                  <a:schemeClr val="tx1">
                    <a:lumMod val="95000"/>
                    <a:lumOff val="5000"/>
                  </a:schemeClr>
                </a:solidFill>
              </a:rPr>
              <a:t>目</a:t>
            </a:r>
            <a:r>
              <a:rPr lang="ja-JP" altLang="en-US" sz="3100" dirty="0">
                <a:solidFill>
                  <a:schemeClr val="tx1">
                    <a:lumMod val="95000"/>
                    <a:lumOff val="5000"/>
                  </a:schemeClr>
                </a:solidFill>
              </a:rPr>
              <a:t>で見た情報は</a:t>
            </a:r>
            <a:r>
              <a:rPr lang="ja-JP" altLang="en-US" sz="3100" dirty="0" smtClean="0">
                <a:solidFill>
                  <a:schemeClr val="tx1">
                    <a:lumMod val="95000"/>
                    <a:lumOff val="5000"/>
                  </a:schemeClr>
                </a:solidFill>
              </a:rPr>
              <a:t>欠陥だらけ、</a:t>
            </a:r>
            <a:r>
              <a:rPr lang="ja-JP" altLang="en-US" sz="3100" dirty="0">
                <a:solidFill>
                  <a:schemeClr val="tx1">
                    <a:lumMod val="95000"/>
                    <a:lumOff val="5000"/>
                  </a:schemeClr>
                </a:solidFill>
              </a:rPr>
              <a:t>脳</a:t>
            </a:r>
            <a:r>
              <a:rPr lang="ja-JP" altLang="en-US" sz="3100" dirty="0" smtClean="0">
                <a:solidFill>
                  <a:schemeClr val="tx1">
                    <a:lumMod val="95000"/>
                    <a:lumOff val="5000"/>
                  </a:schemeClr>
                </a:solidFill>
              </a:rPr>
              <a:t>が無意識的に補完～</a:t>
            </a:r>
            <a:endParaRPr kumimoji="1" lang="ja-JP" altLang="en-US" sz="3100" dirty="0">
              <a:solidFill>
                <a:schemeClr val="tx1">
                  <a:lumMod val="95000"/>
                  <a:lumOff val="5000"/>
                </a:schemeClr>
              </a:solidFill>
            </a:endParaRPr>
          </a:p>
        </p:txBody>
      </p:sp>
      <p:sp>
        <p:nvSpPr>
          <p:cNvPr id="3" name="コンテンツ プレースホルダー 2"/>
          <p:cNvSpPr>
            <a:spLocks noGrp="1"/>
          </p:cNvSpPr>
          <p:nvPr>
            <p:ph idx="1"/>
          </p:nvPr>
        </p:nvSpPr>
        <p:spPr/>
        <p:txBody>
          <a:bodyPr>
            <a:normAutofit/>
          </a:bodyPr>
          <a:lstStyle/>
          <a:p>
            <a:r>
              <a:rPr lang="ja-JP" altLang="en-US" dirty="0"/>
              <a:t>網膜の上には多くの毛細血管が走っているので、その部分は血管が邪魔で見えないはず。それでも見えるのは、血管で見えていない陰の部分に周囲の情報を埋め込んでいるから。</a:t>
            </a:r>
            <a:r>
              <a:rPr lang="ja-JP" altLang="en-US" dirty="0">
                <a:solidFill>
                  <a:srgbClr val="FF0000"/>
                </a:solidFill>
              </a:rPr>
              <a:t>目で見た情報は欠陥だらけ</a:t>
            </a:r>
            <a:r>
              <a:rPr lang="ja-JP" altLang="en-US" dirty="0"/>
              <a:t>で、</a:t>
            </a:r>
            <a:r>
              <a:rPr lang="ja-JP" altLang="en-US" dirty="0">
                <a:solidFill>
                  <a:srgbClr val="FF0000"/>
                </a:solidFill>
              </a:rPr>
              <a:t>脳がそれを（無意識的に）補完</a:t>
            </a:r>
            <a:r>
              <a:rPr lang="ja-JP" altLang="en-US" dirty="0"/>
              <a:t>している</a:t>
            </a:r>
            <a:r>
              <a:rPr lang="ja-JP" altLang="en-US" dirty="0" smtClean="0"/>
              <a:t>。</a:t>
            </a:r>
            <a:endParaRPr lang="en-US" altLang="ja-JP" dirty="0" smtClean="0"/>
          </a:p>
          <a:p>
            <a:r>
              <a:rPr lang="ja-JP" altLang="en-US" dirty="0" smtClean="0"/>
              <a:t>色</a:t>
            </a:r>
            <a:r>
              <a:rPr lang="ja-JP" altLang="en-US" dirty="0"/>
              <a:t>を感じる細胞は、網膜の中心付近に偏っている。実際は、視野の中心のごく狭い範囲しか色が見えていない。「見る」という行為はほとんど無意識の行為であり、目に入った光をどう解釈するかというのはあくまでも脳が非意図的に行っている。</a:t>
            </a:r>
            <a:r>
              <a:rPr lang="ja-JP" altLang="en-US" b="1" dirty="0">
                <a:solidFill>
                  <a:srgbClr val="FF0000"/>
                </a:solidFill>
              </a:rPr>
              <a:t>「見る」というのは受動的な行為</a:t>
            </a:r>
            <a:r>
              <a:rPr lang="ja-JP" altLang="en-US" dirty="0"/>
              <a:t>。人間の行動の中で意識してやっていることは意外に少ないし、人間の行動のほとんどは無意識かもしれない</a:t>
            </a:r>
            <a:r>
              <a:rPr lang="ja-JP" altLang="en-US" dirty="0" smtClean="0"/>
              <a:t>。</a:t>
            </a:r>
            <a:endParaRPr lang="en-US" altLang="ja-JP" dirty="0" smtClean="0"/>
          </a:p>
          <a:p>
            <a:endParaRPr kumimoji="1" lang="ja-JP" altLang="en-US" dirty="0"/>
          </a:p>
        </p:txBody>
      </p:sp>
    </p:spTree>
    <p:extLst>
      <p:ext uri="{BB962C8B-B14F-4D97-AF65-F5344CB8AC3E}">
        <p14:creationId xmlns:p14="http://schemas.microsoft.com/office/powerpoint/2010/main" val="2829566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accent1">
                <a:lumMod val="60000"/>
                <a:lumOff val="40000"/>
              </a:schemeClr>
            </a:solidFill>
          </a:ln>
        </p:spPr>
        <p:txBody>
          <a:bodyPr>
            <a:normAutofit/>
          </a:bodyPr>
          <a:lstStyle/>
          <a:p>
            <a:pPr algn="ctr"/>
            <a:r>
              <a:rPr lang="ja-JP" altLang="en-US" dirty="0" smtClean="0"/>
              <a:t>６－７　</a:t>
            </a:r>
            <a:r>
              <a:rPr lang="ja-JP" altLang="ja-JP" dirty="0" smtClean="0"/>
              <a:t>意識と時間</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我々は、過去から未来に向かって一様に流れる絶対的な時間を</a:t>
            </a:r>
            <a:r>
              <a:rPr lang="ja-JP" altLang="ja-JP" dirty="0" smtClean="0"/>
              <a:t>考え</a:t>
            </a:r>
            <a:r>
              <a:rPr lang="ja-JP" altLang="en-US" dirty="0" smtClean="0"/>
              <a:t>る</a:t>
            </a:r>
            <a:r>
              <a:rPr lang="ja-JP" altLang="ja-JP" dirty="0" smtClean="0"/>
              <a:t>。</a:t>
            </a:r>
            <a:endParaRPr lang="en-US" altLang="ja-JP" dirty="0" smtClean="0"/>
          </a:p>
          <a:p>
            <a:r>
              <a:rPr lang="ja-JP" altLang="ja-JP" dirty="0" smtClean="0"/>
              <a:t>これ</a:t>
            </a:r>
            <a:r>
              <a:rPr lang="ja-JP" altLang="ja-JP" dirty="0"/>
              <a:t>に対して現代物理学における時間の取り扱われ方は、空間の取り扱われ方と本質的に異なるものではなく、物理的記述の中の時間は実際には少しも流れて</a:t>
            </a:r>
            <a:r>
              <a:rPr lang="ja-JP" altLang="ja-JP" dirty="0" smtClean="0"/>
              <a:t>いない。</a:t>
            </a:r>
            <a:r>
              <a:rPr lang="ja-JP" altLang="ja-JP" dirty="0"/>
              <a:t>あるのは、静的にみえる固定した時空であり、我々の宇宙の事象はその中に繰り広げられて</a:t>
            </a:r>
            <a:r>
              <a:rPr lang="ja-JP" altLang="ja-JP" dirty="0" smtClean="0"/>
              <a:t>いる。 </a:t>
            </a:r>
            <a:r>
              <a:rPr lang="ja-JP" altLang="ja-JP" dirty="0"/>
              <a:t>４次元世界どころか１１次元世界まで</a:t>
            </a:r>
            <a:r>
              <a:rPr lang="ja-JP" altLang="ja-JP" dirty="0" smtClean="0"/>
              <a:t>あるから</a:t>
            </a:r>
            <a:r>
              <a:rPr lang="ja-JP" altLang="ja-JP" dirty="0"/>
              <a:t>、我々の感覚器官がすべてではないということは頭では理解</a:t>
            </a:r>
            <a:r>
              <a:rPr lang="ja-JP" altLang="ja-JP" dirty="0" smtClean="0"/>
              <a:t>でき</a:t>
            </a:r>
            <a:r>
              <a:rPr lang="ja-JP" altLang="en-US" dirty="0" smtClean="0"/>
              <a:t>る</a:t>
            </a:r>
            <a:r>
              <a:rPr lang="ja-JP" altLang="ja-JP" dirty="0" smtClean="0"/>
              <a:t>。</a:t>
            </a:r>
            <a:endParaRPr lang="en-US" altLang="ja-JP" dirty="0" smtClean="0"/>
          </a:p>
          <a:p>
            <a:r>
              <a:rPr lang="ja-JP" altLang="ja-JP" dirty="0" smtClean="0"/>
              <a:t>それ</a:t>
            </a:r>
            <a:r>
              <a:rPr lang="ja-JP" altLang="ja-JP" dirty="0"/>
              <a:t>でも、我々の知覚に従えば時間は確かに流れて</a:t>
            </a:r>
            <a:r>
              <a:rPr lang="ja-JP" altLang="ja-JP" dirty="0" smtClean="0"/>
              <a:t>い</a:t>
            </a:r>
            <a:r>
              <a:rPr lang="ja-JP" altLang="en-US" dirty="0" smtClean="0"/>
              <a:t>る</a:t>
            </a:r>
            <a:r>
              <a:rPr lang="ja-JP" altLang="ja-JP" dirty="0" smtClean="0"/>
              <a:t>。</a:t>
            </a:r>
            <a:endParaRPr lang="ja-JP" altLang="ja-JP" dirty="0"/>
          </a:p>
        </p:txBody>
      </p:sp>
    </p:spTree>
    <p:extLst>
      <p:ext uri="{BB962C8B-B14F-4D97-AF65-F5344CB8AC3E}">
        <p14:creationId xmlns:p14="http://schemas.microsoft.com/office/powerpoint/2010/main" val="105009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１－５　メディアと無体財産権の関係の変化</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ja-JP" b="1" dirty="0" smtClean="0"/>
              <a:t>著作権</a:t>
            </a:r>
            <a:r>
              <a:rPr lang="ja-JP" altLang="ja-JP" dirty="0"/>
              <a:t>も</a:t>
            </a:r>
            <a:r>
              <a:rPr lang="ja-JP" altLang="ja-JP" b="1" dirty="0"/>
              <a:t>特許権</a:t>
            </a:r>
            <a:r>
              <a:rPr lang="ja-JP" altLang="ja-JP" dirty="0"/>
              <a:t>も、政策的に対象にしない場合が</a:t>
            </a:r>
            <a:r>
              <a:rPr lang="ja-JP" altLang="ja-JP" dirty="0" smtClean="0"/>
              <a:t>あ</a:t>
            </a:r>
            <a:r>
              <a:rPr lang="ja-JP" altLang="en-US" dirty="0" smtClean="0"/>
              <a:t>る</a:t>
            </a:r>
            <a:r>
              <a:rPr lang="ja-JP" altLang="ja-JP" dirty="0" smtClean="0"/>
              <a:t>。</a:t>
            </a:r>
            <a:r>
              <a:rPr lang="ja-JP" altLang="ja-JP" dirty="0"/>
              <a:t>著作権における法的文書や特許権における医療技術</a:t>
            </a:r>
            <a:r>
              <a:rPr lang="ja-JP" altLang="ja-JP" dirty="0" smtClean="0"/>
              <a:t>で</a:t>
            </a:r>
            <a:r>
              <a:rPr lang="ja-JP" altLang="en-US" dirty="0" smtClean="0"/>
              <a:t>ある</a:t>
            </a:r>
            <a:r>
              <a:rPr lang="ja-JP" altLang="ja-JP" dirty="0" smtClean="0"/>
              <a:t>。</a:t>
            </a:r>
            <a:r>
              <a:rPr lang="ja-JP" altLang="ja-JP" dirty="0"/>
              <a:t>特許は</a:t>
            </a:r>
            <a:r>
              <a:rPr lang="ja-JP" altLang="ja-JP" b="1" dirty="0"/>
              <a:t>排他権</a:t>
            </a:r>
            <a:r>
              <a:rPr lang="ja-JP" altLang="ja-JP" dirty="0"/>
              <a:t>か</a:t>
            </a:r>
            <a:r>
              <a:rPr lang="ja-JP" altLang="ja-JP" b="1" dirty="0"/>
              <a:t>ライセンス権</a:t>
            </a:r>
            <a:r>
              <a:rPr lang="ja-JP" altLang="ja-JP" dirty="0"/>
              <a:t>かという問題が</a:t>
            </a:r>
            <a:r>
              <a:rPr lang="ja-JP" altLang="ja-JP" dirty="0" smtClean="0"/>
              <a:t>あ</a:t>
            </a:r>
            <a:r>
              <a:rPr lang="ja-JP" altLang="en-US" dirty="0" smtClean="0"/>
              <a:t>る</a:t>
            </a:r>
            <a:r>
              <a:rPr lang="ja-JP" altLang="ja-JP" dirty="0" smtClean="0"/>
              <a:t>。</a:t>
            </a:r>
            <a:r>
              <a:rPr lang="ja-JP" altLang="ja-JP" dirty="0"/>
              <a:t>特許というのは技術を公開すること。その代償として何年かの独占権とライセンス権を付与して、それによって次の技術の発展を促すのが目的</a:t>
            </a:r>
            <a:r>
              <a:rPr lang="ja-JP" altLang="ja-JP" dirty="0" smtClean="0"/>
              <a:t>で</a:t>
            </a:r>
            <a:r>
              <a:rPr lang="ja-JP" altLang="en-US" dirty="0" smtClean="0"/>
              <a:t>ある</a:t>
            </a:r>
            <a:r>
              <a:rPr lang="ja-JP" altLang="ja-JP" dirty="0" smtClean="0"/>
              <a:t>。</a:t>
            </a:r>
            <a:r>
              <a:rPr lang="ja-JP" altLang="ja-JP" dirty="0"/>
              <a:t>著作権は世界中に共通する権利、特許権は取得した国だけで成立する権利</a:t>
            </a:r>
            <a:r>
              <a:rPr lang="ja-JP" altLang="ja-JP" dirty="0" smtClean="0"/>
              <a:t>で</a:t>
            </a:r>
            <a:r>
              <a:rPr lang="ja-JP" altLang="en-US" dirty="0" smtClean="0"/>
              <a:t>ある</a:t>
            </a:r>
            <a:r>
              <a:rPr lang="ja-JP" altLang="ja-JP" dirty="0" smtClean="0"/>
              <a:t>。</a:t>
            </a:r>
            <a:r>
              <a:rPr lang="ja-JP" altLang="ja-JP" dirty="0"/>
              <a:t>特許権は誰が持っているかが</a:t>
            </a:r>
            <a:r>
              <a:rPr lang="ja-JP" altLang="ja-JP" dirty="0" smtClean="0"/>
              <a:t>わか</a:t>
            </a:r>
            <a:r>
              <a:rPr lang="ja-JP" altLang="en-US" dirty="0" smtClean="0"/>
              <a:t>る</a:t>
            </a:r>
            <a:r>
              <a:rPr lang="ja-JP" altLang="ja-JP" dirty="0" smtClean="0"/>
              <a:t>が</a:t>
            </a:r>
            <a:r>
              <a:rPr lang="ja-JP" altLang="ja-JP" dirty="0"/>
              <a:t>、著作権は登記簿のようなものがない権利</a:t>
            </a:r>
            <a:r>
              <a:rPr lang="ja-JP" altLang="ja-JP" dirty="0" smtClean="0"/>
              <a:t>で</a:t>
            </a:r>
            <a:r>
              <a:rPr lang="ja-JP" altLang="en-US" dirty="0" smtClean="0"/>
              <a:t>ある</a:t>
            </a:r>
            <a:r>
              <a:rPr lang="ja-JP" altLang="ja-JP" dirty="0" smtClean="0"/>
              <a:t>。</a:t>
            </a:r>
            <a:endParaRPr lang="ja-JP" altLang="ja-JP" dirty="0"/>
          </a:p>
          <a:p>
            <a:r>
              <a:rPr lang="en-US" altLang="ja-JP" dirty="0"/>
              <a:t> </a:t>
            </a:r>
            <a:r>
              <a:rPr lang="ja-JP" altLang="ja-JP" dirty="0"/>
              <a:t>テレビ離れ、新聞離れ</a:t>
            </a:r>
            <a:r>
              <a:rPr lang="ja-JP" altLang="ja-JP" dirty="0" smtClean="0"/>
              <a:t>が</a:t>
            </a:r>
            <a:r>
              <a:rPr lang="ja-JP" altLang="en-US" dirty="0" smtClean="0"/>
              <a:t>進んでいる</a:t>
            </a:r>
            <a:r>
              <a:rPr lang="ja-JP" altLang="ja-JP" dirty="0" smtClean="0"/>
              <a:t>。</a:t>
            </a:r>
            <a:r>
              <a:rPr lang="ja-JP" altLang="ja-JP" dirty="0"/>
              <a:t>スマホを使えばオンデマンドで自分の好きなように情報</a:t>
            </a:r>
            <a:r>
              <a:rPr lang="ja-JP" altLang="ja-JP" dirty="0" smtClean="0"/>
              <a:t>を</a:t>
            </a:r>
            <a:r>
              <a:rPr lang="ja-JP" altLang="en-US" dirty="0" smtClean="0"/>
              <a:t>取り込むことができる</a:t>
            </a:r>
            <a:r>
              <a:rPr lang="ja-JP" altLang="ja-JP" dirty="0" smtClean="0"/>
              <a:t>。</a:t>
            </a:r>
            <a:r>
              <a:rPr lang="ja-JP" altLang="ja-JP" dirty="0"/>
              <a:t>実はテレビ・ラジオも、定時に予告通りの番組を提供する現在のビジネスモデルが必然では</a:t>
            </a:r>
            <a:r>
              <a:rPr lang="ja-JP" altLang="ja-JP" dirty="0" smtClean="0"/>
              <a:t>なかった。無線</a:t>
            </a:r>
            <a:r>
              <a:rPr lang="ja-JP" altLang="ja-JP" dirty="0"/>
              <a:t>通信から放送への転換は偶然から</a:t>
            </a:r>
            <a:r>
              <a:rPr lang="ja-JP" altLang="ja-JP" dirty="0" smtClean="0"/>
              <a:t>始まった。ラジオ</a:t>
            </a:r>
            <a:r>
              <a:rPr lang="ja-JP" altLang="ja-JP" dirty="0"/>
              <a:t>放送の黎明期に、音楽事業者や新聞事業者が著作権を盾に放送を差し止めていたら、放送事業の立ち上がりは遅れて</a:t>
            </a:r>
            <a:r>
              <a:rPr lang="ja-JP" altLang="ja-JP" dirty="0" smtClean="0"/>
              <a:t>いた。</a:t>
            </a:r>
            <a:endParaRPr lang="ja-JP" altLang="ja-JP" dirty="0"/>
          </a:p>
          <a:p>
            <a:r>
              <a:rPr lang="en-US" altLang="ja-JP" dirty="0"/>
              <a:t> </a:t>
            </a:r>
            <a:r>
              <a:rPr lang="ja-JP" altLang="ja-JP" dirty="0" smtClean="0"/>
              <a:t>画像</a:t>
            </a:r>
            <a:r>
              <a:rPr lang="ja-JP" altLang="ja-JP" dirty="0"/>
              <a:t>伝送は電話より古い歴史が</a:t>
            </a:r>
            <a:r>
              <a:rPr lang="ja-JP" altLang="ja-JP" dirty="0" smtClean="0"/>
              <a:t>あ</a:t>
            </a:r>
            <a:r>
              <a:rPr lang="ja-JP" altLang="en-US" dirty="0" smtClean="0"/>
              <a:t>る</a:t>
            </a:r>
            <a:r>
              <a:rPr lang="ja-JP" altLang="ja-JP" dirty="0" smtClean="0"/>
              <a:t>。米国</a:t>
            </a:r>
            <a:r>
              <a:rPr lang="ja-JP" altLang="ja-JP" dirty="0"/>
              <a:t>でのテレビ開発競争では、ラジオインフラを活用する形に形態が整えられて</a:t>
            </a:r>
            <a:r>
              <a:rPr lang="ja-JP" altLang="ja-JP" dirty="0" smtClean="0"/>
              <a:t>い</a:t>
            </a:r>
            <a:r>
              <a:rPr lang="ja-JP" altLang="en-US" dirty="0" smtClean="0"/>
              <a:t>った</a:t>
            </a:r>
            <a:r>
              <a:rPr lang="ja-JP" altLang="ja-JP" dirty="0" smtClean="0"/>
              <a:t>。</a:t>
            </a:r>
            <a:r>
              <a:rPr lang="ja-JP" altLang="ja-JP" dirty="0"/>
              <a:t>電話による画像伝送も可能でしたが、電話会社が放送事業へ進出できないような独占禁止政策が</a:t>
            </a:r>
            <a:r>
              <a:rPr lang="ja-JP" altLang="ja-JP" dirty="0" smtClean="0"/>
              <a:t>とられた</a:t>
            </a:r>
            <a:r>
              <a:rPr lang="ja-JP" altLang="ja-JP" dirty="0"/>
              <a:t>。チャンネルを時間軸で編成してゆく「番組概念」がラジオからそのままテレビに継承</a:t>
            </a:r>
            <a:r>
              <a:rPr lang="ja-JP" altLang="ja-JP" dirty="0" smtClean="0"/>
              <a:t>された</a:t>
            </a:r>
            <a:r>
              <a:rPr lang="ja-JP" altLang="ja-JP" dirty="0"/>
              <a:t>。しかし映像ソフト政策のノウハウをまったく保有していなかったので、映画産業に依存することと</a:t>
            </a:r>
            <a:r>
              <a:rPr lang="ja-JP" altLang="ja-JP" dirty="0" smtClean="0"/>
              <a:t>な</a:t>
            </a:r>
            <a:r>
              <a:rPr lang="ja-JP" altLang="en-US" dirty="0" smtClean="0"/>
              <a:t>った。</a:t>
            </a:r>
            <a:endParaRPr lang="ja-JP" altLang="en-US" dirty="0"/>
          </a:p>
        </p:txBody>
      </p:sp>
    </p:spTree>
    <p:extLst>
      <p:ext uri="{BB962C8B-B14F-4D97-AF65-F5344CB8AC3E}">
        <p14:creationId xmlns:p14="http://schemas.microsoft.com/office/powerpoint/2010/main" val="802358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661" y="365125"/>
            <a:ext cx="10998678" cy="1291147"/>
          </a:xfrm>
          <a:solidFill>
            <a:srgbClr val="FFFF00"/>
          </a:solidFill>
          <a:ln w="28575">
            <a:solidFill>
              <a:schemeClr val="accent1">
                <a:lumMod val="60000"/>
                <a:lumOff val="40000"/>
              </a:schemeClr>
            </a:solidFill>
          </a:ln>
        </p:spPr>
        <p:txBody>
          <a:bodyPr>
            <a:normAutofit fontScale="90000"/>
          </a:bodyPr>
          <a:lstStyle/>
          <a:p>
            <a:pPr algn="ctr"/>
            <a:r>
              <a:rPr kumimoji="1" lang="ja-JP" altLang="en-US" dirty="0" smtClean="0"/>
              <a:t>６－８</a:t>
            </a:r>
            <a:r>
              <a:rPr kumimoji="1" lang="en-US" altLang="ja-JP" dirty="0" smtClean="0"/>
              <a:t/>
            </a:r>
            <a:br>
              <a:rPr kumimoji="1" lang="en-US" altLang="ja-JP" dirty="0" smtClean="0"/>
            </a:br>
            <a:r>
              <a:rPr kumimoji="1" lang="ja-JP" altLang="en-US" dirty="0" smtClean="0"/>
              <a:t>視覚空間に統合する代償としての時間順序の逆転</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smtClean="0"/>
              <a:t>我々</a:t>
            </a:r>
            <a:r>
              <a:rPr lang="ja-JP" altLang="ja-JP" dirty="0"/>
              <a:t>に「見える」という時間的秩序は、我々が知覚内容を外部の物理的実在の一様な前向きの時間進行に関連づけて理解するために、我々が押しつけたものということに</a:t>
            </a:r>
            <a:r>
              <a:rPr lang="ja-JP" altLang="ja-JP" dirty="0" smtClean="0"/>
              <a:t>な</a:t>
            </a:r>
            <a:r>
              <a:rPr lang="ja-JP" altLang="en-US" dirty="0" smtClean="0"/>
              <a:t>る</a:t>
            </a:r>
            <a:r>
              <a:rPr lang="ja-JP" altLang="ja-JP" dirty="0" smtClean="0"/>
              <a:t>。 この</a:t>
            </a:r>
            <a:r>
              <a:rPr lang="ja-JP" altLang="ja-JP" dirty="0"/>
              <a:t>時間順序の逆転は、目が見えることの代償として発生したと</a:t>
            </a:r>
            <a:r>
              <a:rPr lang="ja-JP" altLang="ja-JP" dirty="0" smtClean="0"/>
              <a:t>考えられ</a:t>
            </a:r>
            <a:r>
              <a:rPr lang="ja-JP" altLang="en-US" dirty="0" smtClean="0"/>
              <a:t>る</a:t>
            </a:r>
            <a:r>
              <a:rPr lang="ja-JP" altLang="ja-JP" dirty="0" smtClean="0"/>
              <a:t>。</a:t>
            </a:r>
            <a:r>
              <a:rPr lang="ja-JP" altLang="ja-JP" dirty="0"/>
              <a:t>皮膚受容器からの信号や網膜の視細胞からの信号を、手や目の動きを考慮に入れて「視覚空間」に統合するための代償として、時間の流れが犠牲に</a:t>
            </a:r>
            <a:r>
              <a:rPr lang="ja-JP" altLang="ja-JP" dirty="0" smtClean="0"/>
              <a:t>なった。</a:t>
            </a:r>
            <a:endParaRPr lang="ja-JP" altLang="ja-JP" dirty="0"/>
          </a:p>
          <a:p>
            <a:r>
              <a:rPr lang="ja-JP" altLang="ja-JP" dirty="0" smtClean="0"/>
              <a:t>イチロウ</a:t>
            </a:r>
            <a:r>
              <a:rPr lang="ja-JP" altLang="ja-JP" dirty="0"/>
              <a:t>は、大リーガー一流投手の投球を意識する前に、視覚に入った投球情報をもとに体が動いて</a:t>
            </a:r>
            <a:r>
              <a:rPr lang="ja-JP" altLang="ja-JP" dirty="0" smtClean="0"/>
              <a:t>い</a:t>
            </a:r>
            <a:r>
              <a:rPr lang="ja-JP" altLang="en-US" dirty="0" smtClean="0"/>
              <a:t>る</a:t>
            </a:r>
            <a:r>
              <a:rPr lang="ja-JP" altLang="ja-JP" dirty="0" smtClean="0"/>
              <a:t>。</a:t>
            </a:r>
            <a:r>
              <a:rPr lang="ja-JP" altLang="ja-JP" dirty="0"/>
              <a:t>物理的に球を見たと意識してからでは、時間計算上間に合わない</a:t>
            </a:r>
            <a:r>
              <a:rPr lang="ja-JP" altLang="ja-JP" dirty="0" smtClean="0"/>
              <a:t>はず。視覚</a:t>
            </a:r>
            <a:r>
              <a:rPr lang="ja-JP" altLang="ja-JP" dirty="0"/>
              <a:t>に合わせて時間の流れが逆転してしまうように感じる</a:t>
            </a:r>
            <a:r>
              <a:rPr lang="ja-JP" altLang="ja-JP" dirty="0" smtClean="0"/>
              <a:t>ので</a:t>
            </a:r>
            <a:r>
              <a:rPr lang="ja-JP" altLang="en-US" dirty="0" smtClean="0"/>
              <a:t>ある</a:t>
            </a:r>
            <a:r>
              <a:rPr lang="ja-JP" altLang="ja-JP" dirty="0" smtClean="0"/>
              <a:t>。</a:t>
            </a:r>
            <a:endParaRPr lang="en-US" altLang="ja-JP" dirty="0" smtClean="0"/>
          </a:p>
          <a:p>
            <a:r>
              <a:rPr lang="ja-JP" altLang="ja-JP" dirty="0" smtClean="0"/>
              <a:t>意識</a:t>
            </a:r>
            <a:r>
              <a:rPr lang="ja-JP" altLang="ja-JP" dirty="0"/>
              <a:t>を考えるとき、時間に対して通常の物理的法則を適用するのは実は大きな誤りを犯して</a:t>
            </a:r>
            <a:r>
              <a:rPr lang="ja-JP" altLang="ja-JP" dirty="0" smtClean="0"/>
              <a:t>いる。</a:t>
            </a:r>
            <a:r>
              <a:rPr lang="ja-JP" altLang="ja-JP" dirty="0"/>
              <a:t>意識</a:t>
            </a:r>
            <a:r>
              <a:rPr lang="ja-JP" altLang="ja-JP" dirty="0" smtClean="0"/>
              <a:t>は、</a:t>
            </a:r>
            <a:r>
              <a:rPr lang="ja-JP" altLang="ja-JP" dirty="0"/>
              <a:t>とにかく時間がそれに従って「流れる」必要のあるものとして我々が知っている一つの現象</a:t>
            </a:r>
            <a:r>
              <a:rPr lang="ja-JP" altLang="ja-JP" dirty="0" smtClean="0"/>
              <a:t>なので</a:t>
            </a:r>
            <a:r>
              <a:rPr lang="ja-JP" altLang="en-US" dirty="0" smtClean="0"/>
              <a:t>ある</a:t>
            </a:r>
            <a:r>
              <a:rPr lang="ja-JP" altLang="ja-JP" dirty="0" smtClean="0"/>
              <a:t>。</a:t>
            </a:r>
            <a:endParaRPr lang="en-US" altLang="ja-JP" dirty="0"/>
          </a:p>
        </p:txBody>
      </p:sp>
    </p:spTree>
    <p:extLst>
      <p:ext uri="{BB962C8B-B14F-4D97-AF65-F5344CB8AC3E}">
        <p14:creationId xmlns:p14="http://schemas.microsoft.com/office/powerpoint/2010/main" val="4097096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rgbClr val="00B050"/>
            </a:solidFill>
          </a:ln>
        </p:spPr>
        <p:txBody>
          <a:bodyPr/>
          <a:lstStyle/>
          <a:p>
            <a:pPr algn="ctr"/>
            <a:r>
              <a:rPr lang="ja-JP" altLang="ja-JP" dirty="0"/>
              <a:t>　　</a:t>
            </a:r>
            <a:r>
              <a:rPr lang="ja-JP" altLang="en-US" dirty="0" smtClean="0"/>
              <a:t>７－１</a:t>
            </a:r>
            <a:r>
              <a:rPr lang="ja-JP" altLang="ja-JP" dirty="0"/>
              <a:t>　</a:t>
            </a:r>
            <a:r>
              <a:rPr lang="ja-JP" altLang="en-US" dirty="0" smtClean="0"/>
              <a:t>近接感覚、遠隔感覚</a:t>
            </a:r>
            <a:r>
              <a:rPr lang="en-US" altLang="ja-JP" dirty="0" smtClean="0"/>
              <a:t/>
            </a:r>
            <a:br>
              <a:rPr lang="en-US" altLang="ja-JP" dirty="0" smtClean="0"/>
            </a:br>
            <a:r>
              <a:rPr lang="ja-JP" altLang="en-US" dirty="0"/>
              <a:t>幼児期</a:t>
            </a:r>
            <a:r>
              <a:rPr lang="ja-JP" altLang="en-US" dirty="0" smtClean="0"/>
              <a:t>を生き抜く役割「感情」の発生</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ja-JP" dirty="0"/>
              <a:t>生物の感覚の進化は</a:t>
            </a:r>
            <a:r>
              <a:rPr lang="ja-JP" altLang="ja-JP" b="1" dirty="0"/>
              <a:t>近接感覚</a:t>
            </a:r>
            <a:r>
              <a:rPr lang="ja-JP" altLang="ja-JP" dirty="0"/>
              <a:t>（触覚、味覚）から</a:t>
            </a:r>
            <a:r>
              <a:rPr lang="ja-JP" altLang="ja-JP" b="1" dirty="0"/>
              <a:t>遠隔感覚</a:t>
            </a:r>
            <a:r>
              <a:rPr lang="ja-JP" altLang="ja-JP" dirty="0"/>
              <a:t>（視覚、聴覚、臭覚）への進化、感覚の拡張の歴史でも</a:t>
            </a:r>
            <a:r>
              <a:rPr lang="ja-JP" altLang="ja-JP" dirty="0" smtClean="0"/>
              <a:t>あ</a:t>
            </a:r>
            <a:r>
              <a:rPr lang="ja-JP" altLang="en-US" dirty="0" smtClean="0"/>
              <a:t>った</a:t>
            </a:r>
            <a:r>
              <a:rPr lang="ja-JP" altLang="ja-JP" dirty="0" smtClean="0"/>
              <a:t>。</a:t>
            </a:r>
            <a:r>
              <a:rPr lang="ja-JP" altLang="ja-JP" dirty="0"/>
              <a:t>視覚、聴覚、味覚、臭覚は特定の感覚細胞が集合することにより、情報処理をより効率的にできるように進</a:t>
            </a:r>
            <a:r>
              <a:rPr lang="ja-JP" altLang="ja-JP" dirty="0" smtClean="0"/>
              <a:t>化した。</a:t>
            </a:r>
            <a:endParaRPr lang="en-US" altLang="ja-JP" dirty="0" smtClean="0"/>
          </a:p>
          <a:p>
            <a:r>
              <a:rPr lang="ja-JP" altLang="ja-JP" dirty="0" smtClean="0"/>
              <a:t>それ</a:t>
            </a:r>
            <a:r>
              <a:rPr lang="ja-JP" altLang="ja-JP" dirty="0"/>
              <a:t>に対して、感覚細胞が体表に散在した状態のまま残ったのが触覚で、原子的感覚</a:t>
            </a:r>
            <a:r>
              <a:rPr lang="ja-JP" altLang="ja-JP" dirty="0" smtClean="0"/>
              <a:t>で</a:t>
            </a:r>
            <a:r>
              <a:rPr lang="ja-JP" altLang="en-US" dirty="0" smtClean="0"/>
              <a:t>ある</a:t>
            </a:r>
            <a:r>
              <a:rPr lang="ja-JP" altLang="ja-JP" dirty="0" smtClean="0"/>
              <a:t>。</a:t>
            </a:r>
            <a:r>
              <a:rPr lang="ja-JP" altLang="ja-JP" dirty="0"/>
              <a:t>人類の触覚は何故敏感な</a:t>
            </a:r>
            <a:r>
              <a:rPr lang="ja-JP" altLang="ja-JP" dirty="0" smtClean="0"/>
              <a:t>のか</a:t>
            </a:r>
            <a:r>
              <a:rPr lang="ja-JP" altLang="ja-JP" dirty="0"/>
              <a:t>。目と手が協調して働くことで効率的</a:t>
            </a:r>
            <a:r>
              <a:rPr lang="ja-JP" altLang="ja-JP" dirty="0" smtClean="0"/>
              <a:t>にな</a:t>
            </a:r>
            <a:r>
              <a:rPr lang="ja-JP" altLang="en-US" dirty="0" smtClean="0"/>
              <a:t>る</a:t>
            </a:r>
            <a:r>
              <a:rPr lang="ja-JP" altLang="ja-JP" dirty="0" smtClean="0"/>
              <a:t>。</a:t>
            </a:r>
            <a:r>
              <a:rPr lang="ja-JP" altLang="ja-JP" dirty="0"/>
              <a:t>感情を喚起させる機能も</a:t>
            </a:r>
            <a:r>
              <a:rPr lang="ja-JP" altLang="ja-JP" dirty="0" smtClean="0"/>
              <a:t>あ</a:t>
            </a:r>
            <a:r>
              <a:rPr lang="ja-JP" altLang="en-US" dirty="0" smtClean="0"/>
              <a:t>る</a:t>
            </a:r>
            <a:r>
              <a:rPr lang="ja-JP" altLang="ja-JP" dirty="0" smtClean="0"/>
              <a:t>。</a:t>
            </a:r>
            <a:r>
              <a:rPr lang="ja-JP" altLang="ja-JP" dirty="0"/>
              <a:t>言語習得前の幼児期を生き抜くための重要な役割で</a:t>
            </a:r>
            <a:r>
              <a:rPr lang="ja-JP" altLang="ja-JP" dirty="0" smtClean="0"/>
              <a:t>あ</a:t>
            </a:r>
            <a:r>
              <a:rPr lang="ja-JP" altLang="en-US" dirty="0" smtClean="0"/>
              <a:t>る</a:t>
            </a:r>
            <a:r>
              <a:rPr lang="ja-JP" altLang="ja-JP" dirty="0" smtClean="0"/>
              <a:t>。</a:t>
            </a:r>
            <a:r>
              <a:rPr lang="ja-JP" altLang="ja-JP" dirty="0"/>
              <a:t>米国工学者サケバダスは、他人が感じた感触を体験できるシステムを開</a:t>
            </a:r>
            <a:r>
              <a:rPr lang="ja-JP" altLang="ja-JP" dirty="0" smtClean="0"/>
              <a:t>発した</a:t>
            </a:r>
            <a:r>
              <a:rPr lang="ja-JP" altLang="ja-JP" dirty="0"/>
              <a:t>。「鳥肌が立つ」「身の毛がよだつ」といった直感的な皮膚感覚は対人関係のアンテナとしても</a:t>
            </a:r>
            <a:r>
              <a:rPr lang="ja-JP" altLang="ja-JP" dirty="0" smtClean="0"/>
              <a:t>働いてい</a:t>
            </a:r>
            <a:r>
              <a:rPr lang="ja-JP" altLang="en-US" dirty="0" smtClean="0"/>
              <a:t>る</a:t>
            </a:r>
            <a:r>
              <a:rPr lang="ja-JP" altLang="ja-JP" dirty="0" smtClean="0"/>
              <a:t>。</a:t>
            </a:r>
            <a:endParaRPr lang="ja-JP" altLang="ja-JP" dirty="0"/>
          </a:p>
          <a:p>
            <a:r>
              <a:rPr lang="ja-JP" altLang="ja-JP" dirty="0"/>
              <a:t>「驚き」によって「痛み」が抑制</a:t>
            </a:r>
            <a:r>
              <a:rPr lang="ja-JP" altLang="ja-JP" dirty="0" smtClean="0"/>
              <a:t>され</a:t>
            </a:r>
            <a:r>
              <a:rPr lang="ja-JP" altLang="en-US" dirty="0" smtClean="0"/>
              <a:t>る</a:t>
            </a:r>
            <a:r>
              <a:rPr lang="ja-JP" altLang="ja-JP" dirty="0" smtClean="0"/>
              <a:t>。</a:t>
            </a:r>
            <a:r>
              <a:rPr lang="ja-JP" altLang="ja-JP" dirty="0"/>
              <a:t>「驚き」は意識のある動物にみられる現象で、ラットといった麻酔動物では</a:t>
            </a:r>
            <a:r>
              <a:rPr lang="ja-JP" altLang="ja-JP" dirty="0" smtClean="0"/>
              <a:t>見られ</a:t>
            </a:r>
            <a:r>
              <a:rPr lang="ja-JP" altLang="en-US" dirty="0" smtClean="0"/>
              <a:t>ない</a:t>
            </a:r>
            <a:r>
              <a:rPr lang="ja-JP" altLang="ja-JP" dirty="0" smtClean="0"/>
              <a:t>。</a:t>
            </a:r>
            <a:r>
              <a:rPr lang="ja-JP" altLang="ja-JP" dirty="0"/>
              <a:t>「驚き」による運動停止期間の間、ラットは自分の置かれた状況を把握し身体に迫る危険の有無を</a:t>
            </a:r>
            <a:r>
              <a:rPr lang="ja-JP" altLang="ja-JP" dirty="0" smtClean="0"/>
              <a:t>判断</a:t>
            </a:r>
            <a:r>
              <a:rPr lang="ja-JP" altLang="en-US" dirty="0" smtClean="0"/>
              <a:t>する</a:t>
            </a:r>
            <a:r>
              <a:rPr lang="ja-JP" altLang="ja-JP" dirty="0" smtClean="0"/>
              <a:t>。</a:t>
            </a:r>
            <a:r>
              <a:rPr lang="ja-JP" altLang="ja-JP" dirty="0"/>
              <a:t>状況判断に必要な感覚情報だけを抽出するため、不要な感覚信号は抑制</a:t>
            </a:r>
            <a:r>
              <a:rPr lang="ja-JP" altLang="ja-JP" dirty="0" smtClean="0"/>
              <a:t>される。</a:t>
            </a:r>
            <a:r>
              <a:rPr lang="ja-JP" altLang="ja-JP" dirty="0"/>
              <a:t>個体の生き残りに関係した感覚情報が優先され、痛感信号が抑制されるという仮説が</a:t>
            </a:r>
            <a:r>
              <a:rPr lang="ja-JP" altLang="ja-JP" dirty="0" smtClean="0"/>
              <a:t>成り立</a:t>
            </a:r>
            <a:r>
              <a:rPr lang="ja-JP" altLang="en-US" dirty="0" smtClean="0"/>
              <a:t>つ</a:t>
            </a:r>
            <a:r>
              <a:rPr lang="ja-JP" altLang="ja-JP" dirty="0" smtClean="0"/>
              <a:t>。</a:t>
            </a:r>
            <a:r>
              <a:rPr lang="ja-JP" altLang="ja-JP" dirty="0"/>
              <a:t>視覚と触覚が矛盾する場合は視覚が</a:t>
            </a:r>
            <a:r>
              <a:rPr lang="ja-JP" altLang="ja-JP" dirty="0" smtClean="0"/>
              <a:t>優先</a:t>
            </a:r>
            <a:r>
              <a:rPr lang="ja-JP" altLang="en-US" dirty="0" smtClean="0"/>
              <a:t>する</a:t>
            </a:r>
            <a:r>
              <a:rPr lang="ja-JP" altLang="ja-JP" dirty="0" smtClean="0"/>
              <a:t>。</a:t>
            </a:r>
            <a:r>
              <a:rPr lang="en-US" altLang="ja-JP" dirty="0"/>
              <a:t> </a:t>
            </a:r>
            <a:endParaRPr lang="ja-JP" altLang="ja-JP" dirty="0"/>
          </a:p>
          <a:p>
            <a:endParaRPr kumimoji="1" lang="ja-JP" altLang="en-US" dirty="0"/>
          </a:p>
        </p:txBody>
      </p:sp>
    </p:spTree>
    <p:extLst>
      <p:ext uri="{BB962C8B-B14F-4D97-AF65-F5344CB8AC3E}">
        <p14:creationId xmlns:p14="http://schemas.microsoft.com/office/powerpoint/2010/main" val="256719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solidFill>
            <a:srgbClr val="FFFF00"/>
          </a:solidFill>
          <a:ln w="28575">
            <a:solidFill>
              <a:srgbClr val="00B050"/>
            </a:solidFill>
          </a:ln>
        </p:spPr>
        <p:txBody>
          <a:bodyPr/>
          <a:lstStyle/>
          <a:p>
            <a:pPr algn="ctr" eaLnBrk="1" hangingPunct="1"/>
            <a:r>
              <a:rPr lang="ja-JP" altLang="en-US" dirty="0" smtClean="0"/>
              <a:t>７－２　「感情」は何故あるのか</a:t>
            </a:r>
          </a:p>
        </p:txBody>
      </p:sp>
      <p:sp>
        <p:nvSpPr>
          <p:cNvPr id="99331" name="Rectangle 3"/>
          <p:cNvSpPr>
            <a:spLocks noGrp="1" noChangeArrowheads="1"/>
          </p:cNvSpPr>
          <p:nvPr>
            <p:ph type="body" idx="1"/>
          </p:nvPr>
        </p:nvSpPr>
        <p:spPr/>
        <p:txBody>
          <a:bodyPr/>
          <a:lstStyle/>
          <a:p>
            <a:pPr eaLnBrk="1" hangingPunct="1">
              <a:lnSpc>
                <a:spcPct val="80000"/>
              </a:lnSpc>
            </a:pPr>
            <a:r>
              <a:rPr lang="ja-JP" altLang="en-US"/>
              <a:t>命が依存している無数の身体機能を脳が調整</a:t>
            </a:r>
          </a:p>
          <a:p>
            <a:pPr eaLnBrk="1" hangingPunct="1">
              <a:lnSpc>
                <a:spcPct val="80000"/>
              </a:lnSpc>
            </a:pPr>
            <a:r>
              <a:rPr lang="ja-JP" altLang="en-US"/>
              <a:t>そのためさまざまな身体のシステムの状態が刻一刻と表象されるマップを持つ</a:t>
            </a:r>
          </a:p>
          <a:p>
            <a:pPr eaLnBrk="1" hangingPunct="1">
              <a:lnSpc>
                <a:spcPct val="80000"/>
              </a:lnSpc>
            </a:pPr>
            <a:r>
              <a:rPr lang="ja-JP" altLang="en-US"/>
              <a:t>調整作用の成功はこの大量のマッピングにかかっている</a:t>
            </a:r>
          </a:p>
          <a:p>
            <a:pPr eaLnBrk="1" hangingPunct="1">
              <a:lnSpc>
                <a:spcPct val="80000"/>
              </a:lnSpc>
            </a:pPr>
            <a:r>
              <a:rPr lang="ja-JP" altLang="en-US"/>
              <a:t>命の管理にとって重要なニューラル･マップは感情と呼んでいる心的状態に対する必要な基盤</a:t>
            </a:r>
          </a:p>
          <a:p>
            <a:pPr eaLnBrk="1" hangingPunct="1">
              <a:lnSpc>
                <a:spcPct val="80000"/>
              </a:lnSpc>
            </a:pPr>
            <a:r>
              <a:rPr lang="ja-JP" altLang="en-US"/>
              <a:t>命の管理に脳が関与することの副産物として発生</a:t>
            </a:r>
          </a:p>
          <a:p>
            <a:pPr eaLnBrk="1" hangingPunct="1">
              <a:lnSpc>
                <a:spcPct val="80000"/>
              </a:lnSpc>
            </a:pPr>
            <a:r>
              <a:rPr lang="ja-JP" altLang="en-US"/>
              <a:t>感情を支えている神経装置が進化の中でたくましく生き残ったのは驚くべきことで、感情は余分なものではない</a:t>
            </a:r>
          </a:p>
          <a:p>
            <a:pPr eaLnBrk="1" hangingPunct="1">
              <a:lnSpc>
                <a:spcPct val="80000"/>
              </a:lnSpc>
            </a:pPr>
            <a:endParaRPr lang="en-US" altLang="ja-JP"/>
          </a:p>
        </p:txBody>
      </p:sp>
    </p:spTree>
    <p:extLst>
      <p:ext uri="{BB962C8B-B14F-4D97-AF65-F5344CB8AC3E}">
        <p14:creationId xmlns:p14="http://schemas.microsoft.com/office/powerpoint/2010/main" val="492688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rgbClr val="00B050"/>
            </a:solidFill>
          </a:ln>
        </p:spPr>
        <p:txBody>
          <a:bodyPr/>
          <a:lstStyle/>
          <a:p>
            <a:pPr algn="ctr"/>
            <a:r>
              <a:rPr kumimoji="1" lang="ja-JP" altLang="en-US" dirty="0" smtClean="0"/>
              <a:t>７－３　感情と意識</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a:t>
            </a:r>
            <a:r>
              <a:rPr lang="ja-JP" altLang="en-US" dirty="0"/>
              <a:t>感情」は進化の過程</a:t>
            </a:r>
            <a:r>
              <a:rPr lang="ja-JP" altLang="en-US" dirty="0" smtClean="0"/>
              <a:t>で発生</a:t>
            </a:r>
            <a:endParaRPr lang="en-US" altLang="ja-JP" dirty="0" smtClean="0"/>
          </a:p>
          <a:p>
            <a:r>
              <a:rPr lang="ja-JP" altLang="en-US" dirty="0" smtClean="0"/>
              <a:t>「</a:t>
            </a:r>
            <a:r>
              <a:rPr lang="ja-JP" altLang="en-US" dirty="0"/>
              <a:t>意識」は時間方向に自己を抽象化できる過程で生まれたものとする仮説、外界をシミュレーションするときに自己をその中に入れて抽象化する過程で発生したとする仮説等が</a:t>
            </a:r>
            <a:r>
              <a:rPr lang="ja-JP" altLang="en-US" dirty="0" smtClean="0"/>
              <a:t>ある</a:t>
            </a:r>
            <a:endParaRPr lang="en-US" altLang="ja-JP" dirty="0" smtClean="0"/>
          </a:p>
          <a:p>
            <a:endParaRPr kumimoji="1" lang="ja-JP" altLang="en-US" dirty="0"/>
          </a:p>
        </p:txBody>
      </p:sp>
    </p:spTree>
    <p:extLst>
      <p:ext uri="{BB962C8B-B14F-4D97-AF65-F5344CB8AC3E}">
        <p14:creationId xmlns:p14="http://schemas.microsoft.com/office/powerpoint/2010/main" val="31750736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4014" y="365125"/>
            <a:ext cx="10499785" cy="1291147"/>
          </a:xfrm>
          <a:solidFill>
            <a:srgbClr val="FFFF00"/>
          </a:solidFill>
          <a:ln w="28575">
            <a:solidFill>
              <a:srgbClr val="00B050"/>
            </a:solidFill>
          </a:ln>
        </p:spPr>
        <p:txBody>
          <a:bodyPr/>
          <a:lstStyle/>
          <a:p>
            <a:pPr algn="ctr"/>
            <a:r>
              <a:rPr kumimoji="1" lang="ja-JP" altLang="en-US" dirty="0" smtClean="0"/>
              <a:t>７－３　偏桃体と感情</a:t>
            </a:r>
            <a:endParaRPr kumimoji="1" lang="ja-JP" altLang="en-US" dirty="0"/>
          </a:p>
        </p:txBody>
      </p:sp>
      <p:sp>
        <p:nvSpPr>
          <p:cNvPr id="3" name="コンテンツ プレースホルダー 2"/>
          <p:cNvSpPr>
            <a:spLocks noGrp="1"/>
          </p:cNvSpPr>
          <p:nvPr>
            <p:ph idx="1"/>
          </p:nvPr>
        </p:nvSpPr>
        <p:spPr>
          <a:xfrm>
            <a:off x="483079" y="1825624"/>
            <a:ext cx="11309230" cy="5196278"/>
          </a:xfrm>
        </p:spPr>
        <p:txBody>
          <a:bodyPr>
            <a:normAutofit fontScale="85000" lnSpcReduction="20000"/>
          </a:bodyPr>
          <a:lstStyle/>
          <a:p>
            <a:r>
              <a:rPr lang="ja-JP" altLang="en-US" b="1" dirty="0">
                <a:solidFill>
                  <a:schemeClr val="tx1">
                    <a:lumMod val="95000"/>
                    <a:lumOff val="5000"/>
                  </a:schemeClr>
                </a:solidFill>
              </a:rPr>
              <a:t>恐怖という感情を生み出すのは扁桃体</a:t>
            </a:r>
            <a:r>
              <a:rPr lang="ja-JP" altLang="en-US" dirty="0">
                <a:solidFill>
                  <a:schemeClr val="tx1">
                    <a:lumMod val="95000"/>
                    <a:lumOff val="5000"/>
                  </a:schemeClr>
                </a:solidFill>
              </a:rPr>
              <a:t>。ただし、扁桃体の活動には「こわい」という感情はどこにも入っていない。扁桃体に感情はない。扁桃体が活動して、その情報が大脳皮質に伝えられると、そこではじめて「こわい」という感情が生まれる。</a:t>
            </a:r>
            <a:r>
              <a:rPr lang="ja-JP" altLang="en-US" b="1" dirty="0">
                <a:solidFill>
                  <a:schemeClr val="tx1">
                    <a:lumMod val="95000"/>
                    <a:lumOff val="5000"/>
                  </a:schemeClr>
                </a:solidFill>
              </a:rPr>
              <a:t>動物は「こわいから逃げる」のではなく「こわい」かどうかとは無関係に扁桃体が活動したから逃げているだけ。</a:t>
            </a:r>
            <a:endParaRPr lang="en-US" altLang="ja-JP" b="1" dirty="0">
              <a:solidFill>
                <a:schemeClr val="tx1">
                  <a:lumMod val="95000"/>
                  <a:lumOff val="5000"/>
                </a:schemeClr>
              </a:solidFill>
            </a:endParaRPr>
          </a:p>
          <a:p>
            <a:r>
              <a:rPr lang="ja-JP" altLang="en-US" dirty="0">
                <a:solidFill>
                  <a:schemeClr val="tx1">
                    <a:lumMod val="95000"/>
                    <a:lumOff val="5000"/>
                  </a:schemeClr>
                </a:solidFill>
              </a:rPr>
              <a:t>扁桃体がなくなって「こわい」という感情が消えると本能がむき出しになる。ということは、「理性」は扁桃体によって形成されたとも解釈できる。動物には「本能」という欲求がまずあって、それを「恐怖」によってがんじがらめにした状態が「理性」ということになる。恐怖によって本能を抑えつけたんじゃなくて、扁桃体の神経活動によって本能を抑えつけたというべき。扁桃体は恐怖を生み出すけれども、恐怖が理性を生み出しているのではない。</a:t>
            </a:r>
            <a:endParaRPr lang="en-US" altLang="ja-JP" dirty="0">
              <a:solidFill>
                <a:schemeClr val="tx1">
                  <a:lumMod val="95000"/>
                  <a:lumOff val="5000"/>
                </a:schemeClr>
              </a:solidFill>
            </a:endParaRPr>
          </a:p>
          <a:p>
            <a:r>
              <a:rPr lang="ja-JP" altLang="en-US" dirty="0">
                <a:solidFill>
                  <a:schemeClr val="tx1">
                    <a:lumMod val="95000"/>
                    <a:lumOff val="5000"/>
                  </a:schemeClr>
                </a:solidFill>
              </a:rPr>
              <a:t>下等な動物ほど記憶が正確であり、つまり融通がきかない。しかも、一回覚えた記憶はなかなか消えない。人間の脳では記憶は他に例がないほどあいまいだが、それこそが人間の臨機応変な適応力の源泉にもなっている。この</a:t>
            </a:r>
            <a:r>
              <a:rPr lang="ja-JP" altLang="en-US" b="1" dirty="0">
                <a:solidFill>
                  <a:schemeClr val="tx1">
                    <a:lumMod val="95000"/>
                    <a:lumOff val="5000"/>
                  </a:schemeClr>
                </a:solidFill>
              </a:rPr>
              <a:t>あいまい性を確保するために脳はゆっくり学習</a:t>
            </a:r>
            <a:r>
              <a:rPr lang="ja-JP" altLang="en-US" dirty="0">
                <a:solidFill>
                  <a:schemeClr val="tx1">
                    <a:lumMod val="95000"/>
                    <a:lumOff val="5000"/>
                  </a:schemeClr>
                </a:solidFill>
              </a:rPr>
              <a:t>する。学習をゆっくりすることで特徴を抽出する。学習スピードが早過ぎると特徴抽出をできない。複数のもの（たとえば、正面姿と側面姿）を結びつけるには記憶の保留が必要。学習</a:t>
            </a:r>
            <a:r>
              <a:rPr lang="ja-JP" altLang="en-US" dirty="0"/>
              <a:t>スピードが速いと表面的な浅い情報だけに振り回されてしまってその奥にあるものが見えなくなる</a:t>
            </a:r>
            <a:r>
              <a:rPr lang="ja-JP" altLang="en-US" dirty="0" smtClean="0"/>
              <a:t>。</a:t>
            </a:r>
            <a:endParaRPr kumimoji="1" lang="ja-JP" altLang="en-US" dirty="0"/>
          </a:p>
        </p:txBody>
      </p:sp>
    </p:spTree>
    <p:extLst>
      <p:ext uri="{BB962C8B-B14F-4D97-AF65-F5344CB8AC3E}">
        <p14:creationId xmlns:p14="http://schemas.microsoft.com/office/powerpoint/2010/main" val="1201587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７－４</a:t>
            </a:r>
            <a:r>
              <a:rPr lang="ja-JP" altLang="en-US" dirty="0"/>
              <a:t>　</a:t>
            </a:r>
            <a:r>
              <a:rPr lang="ja-JP" altLang="en-US" dirty="0" smtClean="0"/>
              <a:t>触覚</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ja-JP" dirty="0"/>
              <a:t>「皮膚」と「心」には意外な関係が</a:t>
            </a:r>
            <a:r>
              <a:rPr lang="ja-JP" altLang="ja-JP" dirty="0" smtClean="0"/>
              <a:t>あ</a:t>
            </a:r>
            <a:r>
              <a:rPr lang="ja-JP" altLang="en-US" dirty="0" smtClean="0"/>
              <a:t>る</a:t>
            </a:r>
            <a:r>
              <a:rPr lang="ja-JP" altLang="ja-JP" dirty="0" smtClean="0"/>
              <a:t>。</a:t>
            </a:r>
            <a:r>
              <a:rPr lang="ja-JP" altLang="ja-JP" dirty="0"/>
              <a:t>なぜ、くすぐる仕草をされるだけでもくすぐったいと感じる</a:t>
            </a:r>
            <a:r>
              <a:rPr lang="ja-JP" altLang="ja-JP" dirty="0" smtClean="0"/>
              <a:t>のか</a:t>
            </a:r>
            <a:r>
              <a:rPr lang="ja-JP" altLang="ja-JP" dirty="0"/>
              <a:t>。ツボ押しは痛いのに、なぜ気持ちよいと感じる</a:t>
            </a:r>
            <a:r>
              <a:rPr lang="ja-JP" altLang="ja-JP" dirty="0" smtClean="0"/>
              <a:t>のか</a:t>
            </a:r>
            <a:r>
              <a:rPr lang="ja-JP" altLang="ja-JP" dirty="0"/>
              <a:t>。痛みは我慢できるのに、なぜ痒みは掻かずにいられない</a:t>
            </a:r>
            <a:r>
              <a:rPr lang="ja-JP" altLang="ja-JP" dirty="0" smtClean="0"/>
              <a:t>のか</a:t>
            </a:r>
            <a:r>
              <a:rPr lang="ja-JP" altLang="ja-JP" dirty="0"/>
              <a:t>。見ず知らずの人に触れられるとぞっとするのに、恋人に触れられると、なぜうっとりする</a:t>
            </a:r>
            <a:r>
              <a:rPr lang="ja-JP" altLang="ja-JP" dirty="0" smtClean="0"/>
              <a:t>のか。</a:t>
            </a:r>
            <a:endParaRPr lang="ja-JP" altLang="ja-JP" dirty="0"/>
          </a:p>
          <a:p>
            <a:r>
              <a:rPr lang="ja-JP" altLang="ja-JP" dirty="0"/>
              <a:t>人間の心も、ロボットの心と大差</a:t>
            </a:r>
            <a:r>
              <a:rPr lang="ja-JP" altLang="ja-JP" dirty="0" smtClean="0"/>
              <a:t>は</a:t>
            </a:r>
            <a:r>
              <a:rPr lang="ja-JP" altLang="en-US" dirty="0" smtClean="0"/>
              <a:t>ない</a:t>
            </a:r>
            <a:r>
              <a:rPr lang="ja-JP" altLang="ja-JP" dirty="0" smtClean="0"/>
              <a:t>。</a:t>
            </a:r>
            <a:r>
              <a:rPr lang="ja-JP" altLang="ja-JP" dirty="0"/>
              <a:t>視覚ならば明度や彩度のようにすでに数値で定義されていて、赤や青のように言葉でそれらを区別することも</a:t>
            </a:r>
            <a:r>
              <a:rPr lang="ja-JP" altLang="ja-JP" dirty="0" smtClean="0"/>
              <a:t>たやすい。</a:t>
            </a:r>
            <a:r>
              <a:rPr lang="ja-JP" altLang="ja-JP" dirty="0"/>
              <a:t>しかし触覚はあいまいで、表現する言葉も「つるつる」「ざらざら」など漠然として</a:t>
            </a:r>
            <a:r>
              <a:rPr lang="ja-JP" altLang="ja-JP" dirty="0" smtClean="0"/>
              <a:t>い</a:t>
            </a:r>
            <a:r>
              <a:rPr lang="ja-JP" altLang="en-US" dirty="0" smtClean="0"/>
              <a:t>る</a:t>
            </a:r>
            <a:r>
              <a:rPr lang="ja-JP" altLang="ja-JP" dirty="0" smtClean="0"/>
              <a:t>。</a:t>
            </a:r>
            <a:r>
              <a:rPr lang="ja-JP" altLang="ja-JP" dirty="0"/>
              <a:t>これら数値や言葉で定義されていない感覚を機械に判断させようとすると記号ではなく、「つるつる」「ざらざら」を軸にしたパターンで取り出す</a:t>
            </a:r>
            <a:r>
              <a:rPr lang="ja-JP" altLang="ja-JP" dirty="0" smtClean="0"/>
              <a:t>しか</a:t>
            </a:r>
            <a:r>
              <a:rPr lang="ja-JP" altLang="en-US" dirty="0" smtClean="0"/>
              <a:t>ない</a:t>
            </a:r>
            <a:r>
              <a:rPr lang="ja-JP" altLang="ja-JP" dirty="0" smtClean="0"/>
              <a:t>。</a:t>
            </a:r>
            <a:r>
              <a:rPr lang="ja-JP" altLang="ja-JP" dirty="0"/>
              <a:t>これを考えてみると、言葉という記号では表現できない</a:t>
            </a:r>
            <a:r>
              <a:rPr lang="ja-JP" altLang="ja-JP" b="1" dirty="0"/>
              <a:t>クオリア</a:t>
            </a:r>
            <a:r>
              <a:rPr lang="ja-JP" altLang="ja-JP" dirty="0"/>
              <a:t>に</a:t>
            </a:r>
            <a:r>
              <a:rPr lang="ja-JP" altLang="ja-JP" dirty="0" smtClean="0"/>
              <a:t>つなが</a:t>
            </a:r>
            <a:r>
              <a:rPr lang="ja-JP" altLang="en-US" dirty="0" smtClean="0"/>
              <a:t>る</a:t>
            </a:r>
            <a:r>
              <a:rPr lang="ja-JP" altLang="ja-JP" dirty="0" smtClean="0"/>
              <a:t>。</a:t>
            </a:r>
            <a:endParaRPr lang="ja-JP" altLang="ja-JP" dirty="0"/>
          </a:p>
          <a:p>
            <a:r>
              <a:rPr lang="ja-JP" altLang="ja-JP" dirty="0"/>
              <a:t>触覚といっても、進化の初期段階からある古い脳が担当する脊髄反射から、新しく発達してきた大脳皮質が担当している「つるつる」「ざらざら」の判断までいろいろあり、それらが同時並行的に分散処理されて</a:t>
            </a:r>
            <a:r>
              <a:rPr lang="ja-JP" altLang="ja-JP" dirty="0" smtClean="0"/>
              <a:t>い</a:t>
            </a:r>
            <a:r>
              <a:rPr lang="ja-JP" altLang="en-US" dirty="0" smtClean="0"/>
              <a:t>る</a:t>
            </a:r>
            <a:r>
              <a:rPr lang="ja-JP" altLang="ja-JP" dirty="0" smtClean="0"/>
              <a:t>。</a:t>
            </a:r>
            <a:endParaRPr lang="ja-JP" altLang="ja-JP" dirty="0"/>
          </a:p>
        </p:txBody>
      </p:sp>
    </p:spTree>
    <p:extLst>
      <p:ext uri="{BB962C8B-B14F-4D97-AF65-F5344CB8AC3E}">
        <p14:creationId xmlns:p14="http://schemas.microsoft.com/office/powerpoint/2010/main" val="3840819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rgbClr val="FF0000"/>
            </a:solidFill>
          </a:ln>
        </p:spPr>
        <p:txBody>
          <a:bodyPr/>
          <a:lstStyle/>
          <a:p>
            <a:pPr algn="ctr"/>
            <a:r>
              <a:rPr lang="ja-JP" altLang="en-US" b="1" dirty="0" smtClean="0"/>
              <a:t>８－１　</a:t>
            </a:r>
            <a:r>
              <a:rPr lang="ja-JP" altLang="ja-JP" b="1" dirty="0" smtClean="0"/>
              <a:t>受動</a:t>
            </a:r>
            <a:r>
              <a:rPr lang="ja-JP" altLang="ja-JP" b="1" dirty="0"/>
              <a:t>意識</a:t>
            </a:r>
            <a:r>
              <a:rPr lang="ja-JP" altLang="ja-JP" b="1" dirty="0" smtClean="0"/>
              <a:t>仮説</a:t>
            </a:r>
            <a:r>
              <a:rPr lang="ja-JP" altLang="en-US" b="1" dirty="0" smtClean="0"/>
              <a:t>の始まり</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ja-JP" dirty="0" smtClean="0"/>
              <a:t>視覚</a:t>
            </a:r>
            <a:r>
              <a:rPr lang="ja-JP" altLang="ja-JP" dirty="0"/>
              <a:t>や聴覚にくらべて、触覚は非常にプリミティブな感覚で、ずっと昔から</a:t>
            </a:r>
            <a:r>
              <a:rPr lang="ja-JP" altLang="ja-JP" dirty="0" smtClean="0"/>
              <a:t>あ</a:t>
            </a:r>
            <a:r>
              <a:rPr lang="ja-JP" altLang="en-US" dirty="0" smtClean="0"/>
              <a:t>る</a:t>
            </a:r>
            <a:r>
              <a:rPr lang="ja-JP" altLang="ja-JP" dirty="0" smtClean="0"/>
              <a:t>。</a:t>
            </a:r>
            <a:r>
              <a:rPr lang="ja-JP" altLang="ja-JP" dirty="0"/>
              <a:t>アメーバでも、つつけば</a:t>
            </a:r>
            <a:r>
              <a:rPr lang="ja-JP" altLang="ja-JP" dirty="0" smtClean="0"/>
              <a:t>反応</a:t>
            </a:r>
            <a:r>
              <a:rPr lang="ja-JP" altLang="en-US" dirty="0" smtClean="0"/>
              <a:t>する</a:t>
            </a:r>
            <a:r>
              <a:rPr lang="ja-JP" altLang="ja-JP" dirty="0" smtClean="0"/>
              <a:t>。</a:t>
            </a:r>
            <a:endParaRPr lang="en-US" altLang="ja-JP" dirty="0" smtClean="0"/>
          </a:p>
          <a:p>
            <a:r>
              <a:rPr lang="ja-JP" altLang="ja-JP" dirty="0" smtClean="0"/>
              <a:t>一方</a:t>
            </a:r>
            <a:r>
              <a:rPr lang="ja-JP" altLang="ja-JP" dirty="0"/>
              <a:t>、自己意識というと高尚で深遠な存在と見なされて</a:t>
            </a:r>
            <a:r>
              <a:rPr lang="ja-JP" altLang="ja-JP" dirty="0" smtClean="0"/>
              <a:t>い</a:t>
            </a:r>
            <a:r>
              <a:rPr lang="ja-JP" altLang="en-US" dirty="0" smtClean="0"/>
              <a:t>る</a:t>
            </a:r>
            <a:r>
              <a:rPr lang="ja-JP" altLang="ja-JP" dirty="0" smtClean="0"/>
              <a:t>が</a:t>
            </a:r>
            <a:r>
              <a:rPr lang="ja-JP" altLang="ja-JP" dirty="0"/>
              <a:t>、結局は触覚と同じように情報を処理しているのではないかと</a:t>
            </a:r>
            <a:r>
              <a:rPr lang="ja-JP" altLang="ja-JP" dirty="0" smtClean="0"/>
              <a:t>思われ</a:t>
            </a:r>
            <a:r>
              <a:rPr lang="ja-JP" altLang="en-US" dirty="0" smtClean="0"/>
              <a:t>る</a:t>
            </a:r>
            <a:r>
              <a:rPr lang="ja-JP" altLang="ja-JP" dirty="0" smtClean="0"/>
              <a:t>。</a:t>
            </a:r>
            <a:r>
              <a:rPr lang="ja-JP" altLang="ja-JP" dirty="0"/>
              <a:t>触覚や視覚だと外部の情報をフィードバックして</a:t>
            </a:r>
            <a:r>
              <a:rPr lang="ja-JP" altLang="ja-JP" dirty="0" smtClean="0"/>
              <a:t>い</a:t>
            </a:r>
            <a:r>
              <a:rPr lang="ja-JP" altLang="en-US" dirty="0" smtClean="0"/>
              <a:t>る</a:t>
            </a:r>
            <a:r>
              <a:rPr lang="ja-JP" altLang="ja-JP" dirty="0" smtClean="0"/>
              <a:t>が</a:t>
            </a:r>
            <a:r>
              <a:rPr lang="ja-JP" altLang="ja-JP" dirty="0"/>
              <a:t>、思考も、記憶から読み出した情報などを対象に内面で（頭の中で）フィードバックして</a:t>
            </a:r>
            <a:r>
              <a:rPr lang="ja-JP" altLang="ja-JP" dirty="0" smtClean="0"/>
              <a:t>いる。</a:t>
            </a:r>
            <a:r>
              <a:rPr lang="ja-JP" altLang="ja-JP" dirty="0"/>
              <a:t>外部とやりとりするか、内部でやりとりするかの違いがあるだけで、同じような回路と</a:t>
            </a:r>
            <a:r>
              <a:rPr lang="ja-JP" altLang="ja-JP" dirty="0" smtClean="0"/>
              <a:t>とらえられ</a:t>
            </a:r>
            <a:r>
              <a:rPr lang="ja-JP" altLang="en-US" dirty="0" smtClean="0"/>
              <a:t>る</a:t>
            </a:r>
            <a:r>
              <a:rPr lang="ja-JP" altLang="ja-JP" dirty="0" smtClean="0"/>
              <a:t>。</a:t>
            </a:r>
            <a:r>
              <a:rPr lang="ja-JP" altLang="ja-JP" dirty="0"/>
              <a:t>そう考えたのが、</a:t>
            </a:r>
            <a:r>
              <a:rPr lang="ja-JP" altLang="ja-JP" b="1" dirty="0"/>
              <a:t>受動意識仮説</a:t>
            </a:r>
            <a:r>
              <a:rPr lang="ja-JP" altLang="ja-JP" dirty="0"/>
              <a:t>の</a:t>
            </a:r>
            <a:r>
              <a:rPr lang="ja-JP" altLang="ja-JP" dirty="0" smtClean="0"/>
              <a:t>始まり。</a:t>
            </a:r>
            <a:endParaRPr lang="en-US" altLang="ja-JP" dirty="0" smtClean="0"/>
          </a:p>
          <a:p>
            <a:r>
              <a:rPr lang="ja-JP" altLang="ja-JP" dirty="0" smtClean="0"/>
              <a:t>人</a:t>
            </a:r>
            <a:r>
              <a:rPr lang="ja-JP" altLang="ja-JP" dirty="0"/>
              <a:t>が指を動かそうとするとき，脳の中の「動かそう」と意図する働きを担う部分と、筋肉を動かそうと指令する運動神経が、どんなタイミングで活動するかを計測したカリフォルニア大のリベット博士の実験結果は実に意外</a:t>
            </a:r>
            <a:r>
              <a:rPr lang="ja-JP" altLang="ja-JP" dirty="0" smtClean="0"/>
              <a:t>で</a:t>
            </a:r>
            <a:r>
              <a:rPr lang="ja-JP" altLang="en-US" dirty="0" smtClean="0"/>
              <a:t>あった</a:t>
            </a:r>
            <a:r>
              <a:rPr lang="ja-JP" altLang="ja-JP" dirty="0" smtClean="0"/>
              <a:t>。</a:t>
            </a:r>
            <a:r>
              <a:rPr lang="ja-JP" altLang="ja-JP" dirty="0"/>
              <a:t>筋肉を動かすための運動神経の指令は、心が「動かそう」と意図する脳活動よりも</a:t>
            </a:r>
            <a:r>
              <a:rPr lang="en-US" altLang="ja-JP" dirty="0"/>
              <a:t>0.5</a:t>
            </a:r>
            <a:r>
              <a:rPr lang="ja-JP" altLang="ja-JP" dirty="0"/>
              <a:t>秒も先</a:t>
            </a:r>
            <a:r>
              <a:rPr lang="ja-JP" altLang="ja-JP" dirty="0" smtClean="0"/>
              <a:t>で</a:t>
            </a:r>
            <a:r>
              <a:rPr lang="ja-JP" altLang="en-US" dirty="0" smtClean="0"/>
              <a:t>あった</a:t>
            </a:r>
            <a:r>
              <a:rPr lang="ja-JP" altLang="ja-JP" dirty="0" smtClean="0"/>
              <a:t>。</a:t>
            </a:r>
            <a:r>
              <a:rPr lang="ja-JP" altLang="ja-JP" dirty="0"/>
              <a:t>常識的に考えるとまず人の心の「意識」が「動かそう」と決断し、それにしたがって体が動くと予想されるのに、結果は何と逆</a:t>
            </a:r>
            <a:r>
              <a:rPr lang="ja-JP" altLang="ja-JP" dirty="0" smtClean="0"/>
              <a:t>で</a:t>
            </a:r>
            <a:r>
              <a:rPr lang="ja-JP" altLang="en-US" dirty="0" smtClean="0"/>
              <a:t>あった</a:t>
            </a:r>
            <a:r>
              <a:rPr lang="ja-JP" altLang="ja-JP" dirty="0" smtClean="0"/>
              <a:t>。</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2488699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rgbClr val="FFFF00"/>
          </a:solidFill>
          <a:ln w="28575">
            <a:solidFill>
              <a:srgbClr val="FF0000"/>
            </a:solidFill>
          </a:ln>
        </p:spPr>
        <p:txBody>
          <a:bodyPr/>
          <a:lstStyle/>
          <a:p>
            <a:pPr algn="ctr" eaLnBrk="1" hangingPunct="1"/>
            <a:r>
              <a:rPr lang="ja-JP" altLang="en-US" dirty="0" smtClean="0"/>
              <a:t>８－２受動意識仮説</a:t>
            </a:r>
          </a:p>
        </p:txBody>
      </p:sp>
      <p:sp>
        <p:nvSpPr>
          <p:cNvPr id="93187" name="Rectangle 3"/>
          <p:cNvSpPr>
            <a:spLocks noGrp="1" noChangeArrowheads="1"/>
          </p:cNvSpPr>
          <p:nvPr>
            <p:ph type="body" idx="1"/>
          </p:nvPr>
        </p:nvSpPr>
        <p:spPr>
          <a:xfrm>
            <a:off x="474453" y="1867619"/>
            <a:ext cx="11266098" cy="4525963"/>
          </a:xfrm>
        </p:spPr>
        <p:txBody>
          <a:bodyPr>
            <a:noAutofit/>
          </a:bodyPr>
          <a:lstStyle/>
          <a:p>
            <a:pPr eaLnBrk="1" hangingPunct="1"/>
            <a:r>
              <a:rPr lang="ja-JP" altLang="en-US" sz="3600" dirty="0"/>
              <a:t>人が指を動かそうとするとき，脳の中の，「動かそう」と意図する働きを担う部分と，筋肉を動かそうと指令する運動神経が，どんなタイミングで活動するかを計測したカリフォルニア大のリベット博士の実験</a:t>
            </a:r>
          </a:p>
          <a:p>
            <a:pPr eaLnBrk="1" hangingPunct="1"/>
            <a:r>
              <a:rPr lang="ja-JP" altLang="en-US" sz="3600" dirty="0"/>
              <a:t>結果は実に意外だった。筋肉を動かすための運動神経の指令は，心が「動かそう」と意図する脳活動よりも，</a:t>
            </a:r>
            <a:r>
              <a:rPr lang="en-US" altLang="ja-JP" sz="3600" dirty="0"/>
              <a:t>0.5</a:t>
            </a:r>
            <a:r>
              <a:rPr lang="ja-JP" altLang="en-US" sz="3600" dirty="0"/>
              <a:t>秒も先だというのだ。常識的に考えると，まず人の心の「意識」が「動かそう」と決断し，それにしたがって体が動くと予想されるのに，結果は何と逆なのだ </a:t>
            </a:r>
          </a:p>
        </p:txBody>
      </p:sp>
    </p:spTree>
    <p:extLst>
      <p:ext uri="{BB962C8B-B14F-4D97-AF65-F5344CB8AC3E}">
        <p14:creationId xmlns:p14="http://schemas.microsoft.com/office/powerpoint/2010/main" val="2339069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981200" y="72757"/>
            <a:ext cx="8229600" cy="798511"/>
          </a:xfrm>
          <a:noFill/>
          <a:ln w="12700">
            <a:solidFill>
              <a:schemeClr val="tx1">
                <a:lumMod val="95000"/>
                <a:lumOff val="5000"/>
              </a:schemeClr>
            </a:solidFill>
          </a:ln>
        </p:spPr>
        <p:txBody>
          <a:bodyPr/>
          <a:lstStyle/>
          <a:p>
            <a:pPr algn="ctr">
              <a:defRPr/>
            </a:pPr>
            <a:r>
              <a:rPr lang="ja-JP" altLang="en-US" dirty="0" smtClean="0"/>
              <a:t>８－３　身体感覚の転移</a:t>
            </a:r>
          </a:p>
        </p:txBody>
      </p:sp>
      <p:sp>
        <p:nvSpPr>
          <p:cNvPr id="12291" name="コンテンツ プレースホルダ 2"/>
          <p:cNvSpPr>
            <a:spLocks noGrp="1"/>
          </p:cNvSpPr>
          <p:nvPr>
            <p:ph idx="1"/>
          </p:nvPr>
        </p:nvSpPr>
        <p:spPr>
          <a:xfrm>
            <a:off x="310551" y="1341439"/>
            <a:ext cx="11714672" cy="5400675"/>
          </a:xfrm>
        </p:spPr>
        <p:txBody>
          <a:bodyPr>
            <a:normAutofit/>
          </a:bodyPr>
          <a:lstStyle/>
          <a:p>
            <a:r>
              <a:rPr lang="ja-JP" altLang="en-US" dirty="0"/>
              <a:t>遠隔操作型アンドロイドロボットを操作する際</a:t>
            </a:r>
            <a:r>
              <a:rPr lang="en-US" altLang="ja-JP" dirty="0"/>
              <a:t>,</a:t>
            </a:r>
            <a:r>
              <a:rPr lang="ja-JP" altLang="en-US" dirty="0"/>
              <a:t>触覚フィードバックがないにもかかわらず</a:t>
            </a:r>
            <a:r>
              <a:rPr lang="en-US" altLang="ja-JP" dirty="0"/>
              <a:t>,</a:t>
            </a:r>
            <a:r>
              <a:rPr lang="ja-JP" altLang="en-US" dirty="0"/>
              <a:t>ロボットの身体に触られると自分に触られたように感じることがある</a:t>
            </a:r>
            <a:r>
              <a:rPr lang="en-US" altLang="ja-JP" dirty="0"/>
              <a:t>.</a:t>
            </a:r>
            <a:r>
              <a:rPr lang="ja-JP" altLang="en-US" dirty="0"/>
              <a:t>類似の現象として</a:t>
            </a:r>
            <a:r>
              <a:rPr lang="en-US" altLang="ja-JP" dirty="0"/>
              <a:t>,</a:t>
            </a:r>
            <a:r>
              <a:rPr lang="ja-JP" altLang="en-US" dirty="0"/>
              <a:t>身体への触覚刺激に同期して身体以外への物体に触覚刺激を与えている様子を観察させると</a:t>
            </a:r>
            <a:r>
              <a:rPr lang="en-US" altLang="ja-JP" dirty="0"/>
              <a:t>,</a:t>
            </a:r>
            <a:r>
              <a:rPr lang="ja-JP" altLang="en-US" dirty="0"/>
              <a:t>身体感覚の転移が生ずる「</a:t>
            </a:r>
            <a:r>
              <a:rPr lang="en-US" altLang="ja-JP" dirty="0"/>
              <a:t>Rubber Hand Illusion</a:t>
            </a:r>
            <a:r>
              <a:rPr lang="ja-JP" altLang="en-US" dirty="0"/>
              <a:t>」が知られているが</a:t>
            </a:r>
            <a:r>
              <a:rPr lang="en-US" altLang="ja-JP" dirty="0"/>
              <a:t>,</a:t>
            </a:r>
            <a:r>
              <a:rPr lang="ja-JP" altLang="en-US" dirty="0"/>
              <a:t>触覚刺激を伴わない身体感覚の転移についての研究事例は少なく</a:t>
            </a:r>
            <a:r>
              <a:rPr lang="en-US" altLang="ja-JP" dirty="0"/>
              <a:t>,</a:t>
            </a:r>
            <a:r>
              <a:rPr lang="ja-JP" altLang="en-US" dirty="0"/>
              <a:t>特に対象物を遠隔操作する際の転移に関する報告はこれまでない</a:t>
            </a:r>
            <a:r>
              <a:rPr lang="en-US" altLang="ja-JP" dirty="0"/>
              <a:t>.</a:t>
            </a:r>
            <a:r>
              <a:rPr lang="ja-JP" altLang="en-US" dirty="0"/>
              <a:t> アンドロイドの遠隔操作時に身体感覚の転移が実際に生じているのかを検証した</a:t>
            </a:r>
            <a:r>
              <a:rPr lang="en-US" altLang="ja-JP" dirty="0"/>
              <a:t>.</a:t>
            </a:r>
            <a:r>
              <a:rPr lang="ja-JP" altLang="en-US" dirty="0"/>
              <a:t>その結果</a:t>
            </a:r>
            <a:r>
              <a:rPr lang="en-US" altLang="ja-JP" dirty="0"/>
              <a:t>,</a:t>
            </a:r>
            <a:r>
              <a:rPr lang="ja-JP" altLang="en-US" dirty="0"/>
              <a:t>アンドロイドと操作者の動きが同期した場合に</a:t>
            </a:r>
            <a:r>
              <a:rPr lang="en-US" altLang="ja-JP" dirty="0"/>
              <a:t>,</a:t>
            </a:r>
            <a:r>
              <a:rPr lang="ja-JP" altLang="en-US" dirty="0"/>
              <a:t>触覚刺激を与えなくても</a:t>
            </a:r>
            <a:r>
              <a:rPr lang="en-US" altLang="ja-JP" dirty="0"/>
              <a:t>,</a:t>
            </a:r>
            <a:r>
              <a:rPr lang="ja-JP" altLang="en-US" dirty="0"/>
              <a:t>身体感覚の転移が生ずることが分かった</a:t>
            </a:r>
            <a:r>
              <a:rPr lang="en-US" altLang="ja-JP" dirty="0" smtClean="0"/>
              <a:t>.</a:t>
            </a:r>
          </a:p>
          <a:p>
            <a:r>
              <a:rPr lang="ja-JP" altLang="en-US" dirty="0"/>
              <a:t>坂網猟師は、手元を離れ上空に放り上げた坂網に、飛び立ってきた鴨が飛び込んできたとき、自分自身の手元でもそのぶるぶるとする感覚が伝わってくると</a:t>
            </a:r>
            <a:r>
              <a:rPr lang="ja-JP" altLang="en-US" dirty="0" smtClean="0"/>
              <a:t>いう。</a:t>
            </a:r>
            <a:endParaRPr lang="ja-JP" altLang="en-US" dirty="0"/>
          </a:p>
          <a:p>
            <a:endParaRPr lang="ja-JP" altLang="en-US" dirty="0"/>
          </a:p>
        </p:txBody>
      </p:sp>
    </p:spTree>
    <p:extLst>
      <p:ext uri="{BB962C8B-B14F-4D97-AF65-F5344CB8AC3E}">
        <p14:creationId xmlns:p14="http://schemas.microsoft.com/office/powerpoint/2010/main" val="3337202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432175" y="274638"/>
            <a:ext cx="5689600" cy="850900"/>
          </a:xfrm>
          <a:ln w="38100" cmpd="dbl">
            <a:solidFill>
              <a:schemeClr val="tx1"/>
            </a:solidFill>
          </a:ln>
        </p:spPr>
        <p:txBody>
          <a:bodyPr/>
          <a:lstStyle/>
          <a:p>
            <a:pPr eaLnBrk="1" hangingPunct="1"/>
            <a:r>
              <a:rPr lang="ja-JP" altLang="en-US" dirty="0" smtClean="0">
                <a:solidFill>
                  <a:schemeClr val="tx1">
                    <a:lumMod val="95000"/>
                    <a:lumOff val="5000"/>
                  </a:schemeClr>
                </a:solidFill>
              </a:rPr>
              <a:t>情感＝情動</a:t>
            </a:r>
            <a:r>
              <a:rPr lang="en-US" altLang="ja-JP" dirty="0" smtClean="0">
                <a:solidFill>
                  <a:schemeClr val="tx1">
                    <a:lumMod val="95000"/>
                    <a:lumOff val="5000"/>
                  </a:schemeClr>
                </a:solidFill>
              </a:rPr>
              <a:t>+</a:t>
            </a:r>
            <a:r>
              <a:rPr lang="ja-JP" altLang="en-US" dirty="0" smtClean="0">
                <a:solidFill>
                  <a:schemeClr val="tx1">
                    <a:lumMod val="95000"/>
                    <a:lumOff val="5000"/>
                  </a:schemeClr>
                </a:solidFill>
              </a:rPr>
              <a:t>感情</a:t>
            </a:r>
          </a:p>
        </p:txBody>
      </p:sp>
      <p:sp>
        <p:nvSpPr>
          <p:cNvPr id="97283" name="Rectangle 3"/>
          <p:cNvSpPr>
            <a:spLocks noGrp="1" noChangeArrowheads="1"/>
          </p:cNvSpPr>
          <p:nvPr>
            <p:ph type="body" idx="1"/>
          </p:nvPr>
        </p:nvSpPr>
        <p:spPr>
          <a:xfrm>
            <a:off x="1981200" y="1412876"/>
            <a:ext cx="8229600" cy="1757363"/>
          </a:xfrm>
        </p:spPr>
        <p:txBody>
          <a:bodyPr/>
          <a:lstStyle/>
          <a:p>
            <a:pPr eaLnBrk="1" hangingPunct="1"/>
            <a:r>
              <a:rPr lang="ja-JP" altLang="en-US" dirty="0" smtClean="0"/>
              <a:t>患者の観察から　情動が先にあり、感情が後</a:t>
            </a:r>
          </a:p>
          <a:p>
            <a:pPr eaLnBrk="1" hangingPunct="1">
              <a:buFontTx/>
              <a:buNone/>
            </a:pPr>
            <a:r>
              <a:rPr lang="ja-JP" altLang="en-US" dirty="0" smtClean="0"/>
              <a:t>　　　　　　　　　　「まず悲しみの情動があった」</a:t>
            </a:r>
          </a:p>
          <a:p>
            <a:pPr eaLnBrk="1" hangingPunct="1"/>
            <a:r>
              <a:rPr lang="ja-JP" altLang="en-US" dirty="0" smtClean="0"/>
              <a:t>進化は情動と感情の脳装置を分けて組立て</a:t>
            </a:r>
          </a:p>
          <a:p>
            <a:pPr eaLnBrk="1" hangingPunct="1"/>
            <a:endParaRPr lang="en-US" altLang="ja-JP" dirty="0" smtClean="0"/>
          </a:p>
        </p:txBody>
      </p:sp>
      <p:sp>
        <p:nvSpPr>
          <p:cNvPr id="97284" name="Rectangle 4"/>
          <p:cNvSpPr>
            <a:spLocks noChangeArrowheads="1"/>
          </p:cNvSpPr>
          <p:nvPr/>
        </p:nvSpPr>
        <p:spPr bwMode="auto">
          <a:xfrm>
            <a:off x="1992313" y="3789363"/>
            <a:ext cx="914400" cy="914400"/>
          </a:xfrm>
          <a:prstGeom prst="rect">
            <a:avLst/>
          </a:prstGeom>
          <a:solidFill>
            <a:schemeClr val="bg1"/>
          </a:solidFill>
          <a:ln w="9525">
            <a:solidFill>
              <a:schemeClr val="tx1"/>
            </a:solidFill>
            <a:miter lim="800000"/>
            <a:headEnd/>
            <a:tailEnd/>
          </a:ln>
        </p:spPr>
        <p:txBody>
          <a:bodyPr wrap="none" anchor="ctr"/>
          <a:lstStyle/>
          <a:p>
            <a:pPr algn="ctr" eaLnBrk="1" hangingPunct="1"/>
            <a:r>
              <a:rPr lang="ja-JP" altLang="en-US" sz="3200"/>
              <a:t>情動</a:t>
            </a:r>
          </a:p>
        </p:txBody>
      </p:sp>
      <p:sp>
        <p:nvSpPr>
          <p:cNvPr id="97285" name="Text Box 5"/>
          <p:cNvSpPr txBox="1">
            <a:spLocks noChangeArrowheads="1"/>
          </p:cNvSpPr>
          <p:nvPr/>
        </p:nvSpPr>
        <p:spPr bwMode="auto">
          <a:xfrm>
            <a:off x="3071814" y="3500439"/>
            <a:ext cx="6745287" cy="376237"/>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第一の装置：命に良・悪の状況に対し、創造的ではなく効率的に反応</a:t>
            </a:r>
          </a:p>
        </p:txBody>
      </p:sp>
      <p:sp>
        <p:nvSpPr>
          <p:cNvPr id="97286" name="Rectangle 6"/>
          <p:cNvSpPr>
            <a:spLocks noChangeArrowheads="1"/>
          </p:cNvSpPr>
          <p:nvPr/>
        </p:nvSpPr>
        <p:spPr bwMode="auto">
          <a:xfrm>
            <a:off x="1992313" y="4962525"/>
            <a:ext cx="914400" cy="914400"/>
          </a:xfrm>
          <a:prstGeom prst="rect">
            <a:avLst/>
          </a:prstGeom>
          <a:solidFill>
            <a:schemeClr val="bg1"/>
          </a:solidFill>
          <a:ln w="9525">
            <a:solidFill>
              <a:schemeClr val="tx1"/>
            </a:solidFill>
            <a:miter lim="800000"/>
            <a:headEnd/>
            <a:tailEnd/>
          </a:ln>
        </p:spPr>
        <p:txBody>
          <a:bodyPr wrap="none" anchor="ctr"/>
          <a:lstStyle/>
          <a:p>
            <a:pPr algn="ctr" eaLnBrk="1" hangingPunct="1"/>
            <a:r>
              <a:rPr lang="ja-JP" altLang="en-US" sz="3200" dirty="0"/>
              <a:t>感情</a:t>
            </a:r>
          </a:p>
        </p:txBody>
      </p:sp>
      <p:sp>
        <p:nvSpPr>
          <p:cNvPr id="97287" name="Text Box 7"/>
          <p:cNvSpPr txBox="1">
            <a:spLocks noChangeArrowheads="1"/>
          </p:cNvSpPr>
          <p:nvPr/>
        </p:nvSpPr>
        <p:spPr bwMode="auto">
          <a:xfrm>
            <a:off x="2782889" y="6086475"/>
            <a:ext cx="7667625" cy="376238"/>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第ニの装置：注意と記憶に長く作用することにより情動の影響を引き伸ばした。</a:t>
            </a:r>
          </a:p>
        </p:txBody>
      </p:sp>
      <p:sp>
        <p:nvSpPr>
          <p:cNvPr id="97288" name="Oval 8"/>
          <p:cNvSpPr>
            <a:spLocks noChangeArrowheads="1"/>
          </p:cNvSpPr>
          <p:nvPr/>
        </p:nvSpPr>
        <p:spPr bwMode="auto">
          <a:xfrm>
            <a:off x="3359150" y="4005263"/>
            <a:ext cx="914400" cy="576262"/>
          </a:xfrm>
          <a:prstGeom prst="ellipse">
            <a:avLst/>
          </a:prstGeom>
          <a:solidFill>
            <a:schemeClr val="bg1"/>
          </a:solidFill>
          <a:ln w="9525">
            <a:solidFill>
              <a:schemeClr val="tx1"/>
            </a:solidFill>
            <a:round/>
            <a:headEnd/>
            <a:tailEnd/>
          </a:ln>
        </p:spPr>
        <p:txBody>
          <a:bodyPr wrap="none" anchor="ctr"/>
          <a:lstStyle/>
          <a:p>
            <a:pPr algn="ctr" eaLnBrk="1" hangingPunct="1"/>
            <a:r>
              <a:rPr lang="ja-JP" altLang="en-US" dirty="0"/>
              <a:t>性欲</a:t>
            </a:r>
          </a:p>
        </p:txBody>
      </p:sp>
      <p:sp>
        <p:nvSpPr>
          <p:cNvPr id="97289" name="Oval 9"/>
          <p:cNvSpPr>
            <a:spLocks noChangeArrowheads="1"/>
          </p:cNvSpPr>
          <p:nvPr/>
        </p:nvSpPr>
        <p:spPr bwMode="auto">
          <a:xfrm>
            <a:off x="3381375" y="5157788"/>
            <a:ext cx="914400" cy="576262"/>
          </a:xfrm>
          <a:prstGeom prst="ellipse">
            <a:avLst/>
          </a:prstGeom>
          <a:solidFill>
            <a:schemeClr val="bg1"/>
          </a:solidFill>
          <a:ln w="9525">
            <a:solidFill>
              <a:schemeClr val="tx1"/>
            </a:solidFill>
            <a:round/>
            <a:headEnd/>
            <a:tailEnd/>
          </a:ln>
        </p:spPr>
        <p:txBody>
          <a:bodyPr wrap="none" anchor="ctr"/>
          <a:lstStyle/>
          <a:p>
            <a:pPr algn="ctr" eaLnBrk="1" hangingPunct="1"/>
            <a:r>
              <a:rPr lang="ja-JP" altLang="en-US"/>
              <a:t>愛情</a:t>
            </a:r>
          </a:p>
        </p:txBody>
      </p:sp>
      <p:sp>
        <p:nvSpPr>
          <p:cNvPr id="97290" name="AutoShape 10"/>
          <p:cNvSpPr>
            <a:spLocks noChangeArrowheads="1"/>
          </p:cNvSpPr>
          <p:nvPr/>
        </p:nvSpPr>
        <p:spPr bwMode="auto">
          <a:xfrm>
            <a:off x="6083301" y="4292600"/>
            <a:ext cx="733425" cy="1214438"/>
          </a:xfrm>
          <a:prstGeom prst="curvedLeftArrow">
            <a:avLst>
              <a:gd name="adj1" fmla="val 33117"/>
              <a:gd name="adj2" fmla="val 66234"/>
              <a:gd name="adj3" fmla="val 33333"/>
            </a:avLst>
          </a:prstGeom>
          <a:solidFill>
            <a:schemeClr val="bg1"/>
          </a:solidFill>
          <a:ln w="9525">
            <a:solidFill>
              <a:schemeClr val="tx1"/>
            </a:solidFill>
            <a:miter lim="800000"/>
            <a:headEnd/>
            <a:tailEnd/>
          </a:ln>
        </p:spPr>
        <p:txBody>
          <a:bodyPr wrap="none" anchor="ctr"/>
          <a:lstStyle/>
          <a:p>
            <a:pPr eaLnBrk="1" hangingPunct="1"/>
            <a:endParaRPr lang="ja-JP" altLang="en-US"/>
          </a:p>
        </p:txBody>
      </p:sp>
      <p:sp>
        <p:nvSpPr>
          <p:cNvPr id="97291" name="Text Box 11"/>
          <p:cNvSpPr txBox="1">
            <a:spLocks noChangeArrowheads="1"/>
          </p:cNvSpPr>
          <p:nvPr/>
        </p:nvSpPr>
        <p:spPr bwMode="auto">
          <a:xfrm>
            <a:off x="7034213" y="4646613"/>
            <a:ext cx="3238500" cy="366712"/>
          </a:xfrm>
          <a:prstGeom prst="rect">
            <a:avLst/>
          </a:prstGeom>
          <a:noFill/>
          <a:ln w="9525">
            <a:noFill/>
            <a:miter lim="800000"/>
            <a:headEnd/>
            <a:tailEnd/>
          </a:ln>
        </p:spPr>
        <p:txBody>
          <a:bodyPr wrap="none">
            <a:spAutoFit/>
          </a:bodyPr>
          <a:lstStyle/>
          <a:p>
            <a:pPr eaLnBrk="1" hangingPunct="1"/>
            <a:r>
              <a:rPr lang="ja-JP" altLang="en-US"/>
              <a:t>最近の研究では、通常２～</a:t>
            </a:r>
            <a:r>
              <a:rPr lang="en-US" altLang="ja-JP"/>
              <a:t>20</a:t>
            </a:r>
            <a:r>
              <a:rPr lang="ja-JP" altLang="en-US"/>
              <a:t>秒</a:t>
            </a:r>
          </a:p>
        </p:txBody>
      </p:sp>
      <p:cxnSp>
        <p:nvCxnSpPr>
          <p:cNvPr id="97292" name="AutoShape 12"/>
          <p:cNvCxnSpPr>
            <a:cxnSpLocks noChangeShapeType="1"/>
            <a:stCxn id="97288" idx="6"/>
            <a:endCxn id="97289" idx="6"/>
          </p:cNvCxnSpPr>
          <p:nvPr/>
        </p:nvCxnSpPr>
        <p:spPr bwMode="auto">
          <a:xfrm>
            <a:off x="4273551" y="4294189"/>
            <a:ext cx="22225" cy="1152525"/>
          </a:xfrm>
          <a:prstGeom prst="curvedConnector3">
            <a:avLst>
              <a:gd name="adj1" fmla="val 1128569"/>
            </a:avLst>
          </a:prstGeom>
          <a:noFill/>
          <a:ln w="9525">
            <a:solidFill>
              <a:schemeClr val="tx1"/>
            </a:solidFill>
            <a:round/>
            <a:headEnd type="triangle" w="med" len="med"/>
            <a:tailEnd type="triangle" w="med" len="med"/>
          </a:ln>
        </p:spPr>
      </p:cxnSp>
      <p:sp>
        <p:nvSpPr>
          <p:cNvPr id="97293" name="Text Box 13"/>
          <p:cNvSpPr txBox="1">
            <a:spLocks noChangeArrowheads="1"/>
          </p:cNvSpPr>
          <p:nvPr/>
        </p:nvSpPr>
        <p:spPr bwMode="auto">
          <a:xfrm>
            <a:off x="3575051" y="4652963"/>
            <a:ext cx="2778125" cy="366712"/>
          </a:xfrm>
          <a:prstGeom prst="rect">
            <a:avLst/>
          </a:prstGeom>
          <a:noFill/>
          <a:ln w="9525">
            <a:noFill/>
            <a:miter lim="800000"/>
            <a:headEnd/>
            <a:tailEnd/>
          </a:ln>
        </p:spPr>
        <p:txBody>
          <a:bodyPr wrap="none">
            <a:spAutoFit/>
          </a:bodyPr>
          <a:lstStyle/>
          <a:p>
            <a:pPr eaLnBrk="1" hangingPunct="1"/>
            <a:r>
              <a:rPr lang="ja-JP" altLang="en-US"/>
              <a:t>ホルモンの研究で別と解明</a:t>
            </a:r>
          </a:p>
        </p:txBody>
      </p:sp>
      <p:sp>
        <p:nvSpPr>
          <p:cNvPr id="14" name="円/楕円 13"/>
          <p:cNvSpPr/>
          <p:nvPr/>
        </p:nvSpPr>
        <p:spPr>
          <a:xfrm>
            <a:off x="2157414" y="18573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297427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２－１　字句「観光情報」</a:t>
            </a:r>
            <a:endParaRPr kumimoji="1" lang="ja-JP" altLang="en-US" sz="3600"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これまで、観光資源、観光活動、観光政策等を論じてきた。その結果、人流に収斂させることを提唱した。ヒトを移動させ</a:t>
            </a:r>
            <a:r>
              <a:rPr lang="ja-JP" altLang="en-US" dirty="0" smtClean="0"/>
              <a:t>る力、刺激に着目することになる。刺激とは他との違いへの興味、西垣通のパターンの差</a:t>
            </a:r>
            <a:endParaRPr lang="en-US" altLang="ja-JP" dirty="0" smtClean="0"/>
          </a:p>
          <a:p>
            <a:r>
              <a:rPr lang="ja-JP" altLang="en-US" dirty="0" smtClean="0"/>
              <a:t>観</a:t>
            </a:r>
            <a:r>
              <a:rPr lang="ja-JP" altLang="en-US" dirty="0"/>
              <a:t>光学では、法令等政府が使用する字句の影響を受けることが極めて多いが、日本の法令では、字句「観光」字句「情報」は使用されているが、字句「観光情報」はまだ登場していない。</a:t>
            </a:r>
            <a:endParaRPr lang="en-US" altLang="ja-JP" dirty="0"/>
          </a:p>
          <a:p>
            <a:r>
              <a:rPr lang="ja-JP" altLang="en-US" dirty="0"/>
              <a:t>白田秀彰によると、民事事件の判例においては、「記録一般」に限らず、幅広く「知らせ」や「知識」の総体を指し示す上位概念として使用されるが、社会一般における「情報」という単語の曖昧性にひきづられるように、曖昧・平易に用いられる傾向にある</a:t>
            </a:r>
            <a:r>
              <a:rPr lang="ja-JP" altLang="en-US" dirty="0" smtClean="0"/>
              <a:t>。</a:t>
            </a:r>
            <a:endParaRPr lang="en-US" altLang="ja-JP" dirty="0" smtClean="0"/>
          </a:p>
          <a:p>
            <a:r>
              <a:rPr lang="ja-JP" altLang="en-US" dirty="0" smtClean="0"/>
              <a:t>観光情報は、まず</a:t>
            </a:r>
            <a:r>
              <a:rPr lang="en-US" altLang="ja-JP" dirty="0" smtClean="0"/>
              <a:t>Information</a:t>
            </a:r>
            <a:r>
              <a:rPr lang="ja-JP" altLang="en-US" dirty="0"/>
              <a:t>　</a:t>
            </a:r>
            <a:r>
              <a:rPr lang="en-US" altLang="ja-JP" dirty="0"/>
              <a:t>for</a:t>
            </a:r>
            <a:r>
              <a:rPr lang="ja-JP" altLang="en-US" dirty="0"/>
              <a:t>　</a:t>
            </a:r>
            <a:r>
              <a:rPr lang="en-US" altLang="ja-JP" dirty="0" smtClean="0"/>
              <a:t>tourist</a:t>
            </a:r>
            <a:r>
              <a:rPr lang="ja-JP" altLang="en-US" dirty="0" smtClean="0"/>
              <a:t>として認識された。観光情報提供システム等が検討されたのである。つぎに、人を移動させる動機を論じることにウェイトが移り、観光情報論は</a:t>
            </a:r>
            <a:r>
              <a:rPr lang="en-US" altLang="ja-JP" dirty="0" smtClean="0"/>
              <a:t>Information</a:t>
            </a:r>
            <a:r>
              <a:rPr lang="ja-JP" altLang="en-US" dirty="0"/>
              <a:t>　</a:t>
            </a:r>
            <a:r>
              <a:rPr lang="en-US" altLang="ja-JP" dirty="0"/>
              <a:t>of</a:t>
            </a:r>
            <a:r>
              <a:rPr lang="ja-JP" altLang="en-US" dirty="0"/>
              <a:t>　</a:t>
            </a:r>
            <a:r>
              <a:rPr lang="en-US" altLang="ja-JP" dirty="0"/>
              <a:t>tourist</a:t>
            </a:r>
            <a:r>
              <a:rPr lang="ja-JP" altLang="en-US" dirty="0" err="1"/>
              <a:t>、</a:t>
            </a:r>
            <a:r>
              <a:rPr lang="en-US" altLang="ja-JP" dirty="0"/>
              <a:t>Information</a:t>
            </a:r>
            <a:r>
              <a:rPr lang="ja-JP" altLang="en-US" dirty="0"/>
              <a:t>　</a:t>
            </a:r>
            <a:r>
              <a:rPr lang="en-US" altLang="ja-JP" dirty="0"/>
              <a:t>of</a:t>
            </a:r>
            <a:r>
              <a:rPr lang="ja-JP" altLang="en-US" dirty="0"/>
              <a:t>　</a:t>
            </a:r>
            <a:r>
              <a:rPr lang="en-US" altLang="ja-JP" dirty="0" smtClean="0"/>
              <a:t>tourism</a:t>
            </a:r>
            <a:r>
              <a:rPr lang="ja-JP" altLang="en-US" dirty="0" smtClean="0"/>
              <a:t>として認識されていった。</a:t>
            </a:r>
            <a:endParaRPr kumimoji="1" lang="ja-JP" altLang="en-US" dirty="0"/>
          </a:p>
        </p:txBody>
      </p:sp>
    </p:spTree>
    <p:extLst>
      <p:ext uri="{BB962C8B-B14F-4D97-AF65-F5344CB8AC3E}">
        <p14:creationId xmlns:p14="http://schemas.microsoft.com/office/powerpoint/2010/main" val="322568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rgbClr val="FF0000"/>
            </a:solidFill>
          </a:ln>
        </p:spPr>
        <p:txBody>
          <a:bodyPr/>
          <a:lstStyle/>
          <a:p>
            <a:pPr algn="ctr"/>
            <a:r>
              <a:rPr lang="ja-JP" altLang="en-US" dirty="0" smtClean="0"/>
              <a:t>８－４　自由</a:t>
            </a:r>
            <a:r>
              <a:rPr lang="ja-JP" altLang="en-US" dirty="0"/>
              <a:t>意志は、潜在意識の</a:t>
            </a:r>
            <a:r>
              <a:rPr lang="ja-JP" altLang="en-US" dirty="0" smtClean="0"/>
              <a:t>奴隷①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血圧</a:t>
            </a:r>
            <a:r>
              <a:rPr lang="ja-JP" altLang="en-US" dirty="0"/>
              <a:t>を下げようとしても血圧は下がらないが、血圧の測定値をリアルタイムで表示すると血圧のコントロールができるように</a:t>
            </a:r>
            <a:r>
              <a:rPr lang="ja-JP" altLang="en-US" dirty="0" smtClean="0"/>
              <a:t>なる。</a:t>
            </a:r>
            <a:endParaRPr lang="en-US" altLang="ja-JP" dirty="0" smtClean="0"/>
          </a:p>
          <a:p>
            <a:r>
              <a:rPr lang="ja-JP" altLang="en-US" dirty="0" smtClean="0"/>
              <a:t>脳波</a:t>
            </a:r>
            <a:r>
              <a:rPr lang="ja-JP" altLang="en-US" dirty="0"/>
              <a:t>も同じで、アルファ波が出ているかどうか本人に逐一教えてやれば、意思でアルファ波を出せるようになる。本人に知らせるシステムを作ることでもはや「自律神経系」ではなくなる</a:t>
            </a:r>
            <a:r>
              <a:rPr lang="ja-JP" altLang="en-US" dirty="0" smtClean="0"/>
              <a:t>。</a:t>
            </a:r>
            <a:endParaRPr lang="en-US" altLang="ja-JP" dirty="0" smtClean="0"/>
          </a:p>
          <a:p>
            <a:r>
              <a:rPr lang="ja-JP" altLang="en-US" dirty="0" smtClean="0"/>
              <a:t>ヒト</a:t>
            </a:r>
            <a:r>
              <a:rPr lang="ja-JP" altLang="en-US" dirty="0"/>
              <a:t>の場合は大脳皮質のニューロン数が圧倒的に多いから、皮質下のニューロンだけでは大脳皮質をコントロールできない。おそらく、進化の過程で</a:t>
            </a:r>
            <a:r>
              <a:rPr lang="ja-JP" altLang="en-US" dirty="0">
                <a:solidFill>
                  <a:srgbClr val="FF0000"/>
                </a:solidFill>
              </a:rPr>
              <a:t>大脳皮質が拡張</a:t>
            </a:r>
            <a:r>
              <a:rPr lang="ja-JP" altLang="en-US" dirty="0"/>
              <a:t>していき、ある臨界点を超えると、</a:t>
            </a:r>
            <a:r>
              <a:rPr lang="ja-JP" altLang="en-US" dirty="0">
                <a:solidFill>
                  <a:srgbClr val="FF0000"/>
                </a:solidFill>
              </a:rPr>
              <a:t>大脳皮質は自由</a:t>
            </a:r>
            <a:r>
              <a:rPr lang="ja-JP" altLang="en-US" dirty="0"/>
              <a:t>となり、逆に皮質下をコントロールし返すところまで発展</a:t>
            </a:r>
            <a:r>
              <a:rPr lang="ja-JP" altLang="en-US" dirty="0" smtClean="0"/>
              <a:t>したのだろう。</a:t>
            </a:r>
            <a:endParaRPr lang="en-US" altLang="ja-JP" dirty="0" smtClean="0"/>
          </a:p>
          <a:p>
            <a:r>
              <a:rPr lang="ja-JP" altLang="en-US" dirty="0" smtClean="0"/>
              <a:t>自由</a:t>
            </a:r>
            <a:r>
              <a:rPr lang="ja-JP" altLang="en-US" dirty="0"/>
              <a:t>意志は、潜在意識の奴隷にすぎない</a:t>
            </a:r>
            <a:r>
              <a:rPr lang="ja-JP" altLang="en-US" dirty="0" smtClean="0"/>
              <a:t>。</a:t>
            </a:r>
            <a:endParaRPr lang="ja-JP" altLang="en-US" dirty="0"/>
          </a:p>
          <a:p>
            <a:endParaRPr kumimoji="1" lang="ja-JP" altLang="en-US" dirty="0"/>
          </a:p>
        </p:txBody>
      </p:sp>
    </p:spTree>
    <p:extLst>
      <p:ext uri="{BB962C8B-B14F-4D97-AF65-F5344CB8AC3E}">
        <p14:creationId xmlns:p14="http://schemas.microsoft.com/office/powerpoint/2010/main" val="32254861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８－４　自由</a:t>
            </a:r>
            <a:r>
              <a:rPr lang="ja-JP" altLang="en-US" dirty="0"/>
              <a:t>意志は、潜在意識の</a:t>
            </a:r>
            <a:r>
              <a:rPr lang="ja-JP" altLang="en-US" dirty="0" smtClean="0"/>
              <a:t>奴隷②</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直感</a:t>
            </a:r>
            <a:r>
              <a:rPr lang="ja-JP" altLang="en-US" dirty="0"/>
              <a:t>は訓練によってしか身</a:t>
            </a:r>
            <a:r>
              <a:rPr lang="ja-JP" altLang="en-US" dirty="0" smtClean="0"/>
              <a:t>につかない。コップ</a:t>
            </a:r>
            <a:r>
              <a:rPr lang="ja-JP" altLang="en-US" dirty="0"/>
              <a:t>を持つときに</a:t>
            </a:r>
            <a:r>
              <a:rPr lang="ja-JP" altLang="en-US" dirty="0" smtClean="0"/>
              <a:t>、「ここ</a:t>
            </a:r>
            <a:r>
              <a:rPr lang="ja-JP" altLang="en-US" dirty="0"/>
              <a:t>で上腕二頭筋を３ミリ弛緩させて」なんて計算しないで、無意識のうちに、うまく持つ。実は、厖大な計算を、正確に行って何十という腕や指の筋肉を連動させないと、コップはつかめないのに、なにも考えなくても、コップをうまくつかめる</a:t>
            </a:r>
            <a:r>
              <a:rPr lang="ja-JP" altLang="en-US" dirty="0" smtClean="0"/>
              <a:t>。</a:t>
            </a:r>
            <a:endParaRPr lang="en-US" altLang="ja-JP" dirty="0" smtClean="0"/>
          </a:p>
          <a:p>
            <a:r>
              <a:rPr lang="ja-JP" altLang="en-US" dirty="0" smtClean="0">
                <a:solidFill>
                  <a:srgbClr val="FF0000"/>
                </a:solidFill>
              </a:rPr>
              <a:t>直感</a:t>
            </a:r>
            <a:r>
              <a:rPr lang="ja-JP" altLang="en-US" dirty="0"/>
              <a:t>はそれと同じで、その人の「無意識の経験の積み重ね」が生むもの。もちろん厖大なデータを集めて分析・計算を重ね、論理的に思考することで正解がひらめくこともある。ただ、時間と手間がかかるし、集める資料を誤ると、残念なひらめきに終わる。</a:t>
            </a:r>
          </a:p>
          <a:p>
            <a:r>
              <a:rPr lang="ja-JP" altLang="en-US" dirty="0">
                <a:solidFill>
                  <a:srgbClr val="FF0000"/>
                </a:solidFill>
              </a:rPr>
              <a:t>わたしたちは「意識」「心」を特別扱いしすぎて</a:t>
            </a:r>
            <a:r>
              <a:rPr lang="ja-JP" altLang="en-US" dirty="0" smtClean="0">
                <a:solidFill>
                  <a:srgbClr val="FF0000"/>
                </a:solidFill>
              </a:rPr>
              <a:t>いる</a:t>
            </a:r>
            <a:r>
              <a:rPr lang="ja-JP" altLang="en-US" dirty="0" smtClean="0"/>
              <a:t>。</a:t>
            </a:r>
            <a:r>
              <a:rPr lang="ja-JP" altLang="en-US" dirty="0"/>
              <a:t>むしろ、</a:t>
            </a:r>
            <a:r>
              <a:rPr lang="ja-JP" altLang="en-US" b="1" dirty="0">
                <a:solidFill>
                  <a:srgbClr val="FF0000"/>
                </a:solidFill>
              </a:rPr>
              <a:t>意識や心は飾り</a:t>
            </a:r>
            <a:r>
              <a:rPr lang="ja-JP" altLang="en-US" dirty="0"/>
              <a:t>にしかすぎず、それよりはるかに広大な「無意識の世界」をひとりひとりが持ち、それはけっこう賢くていろんなことを、きちんと正確にできる</a:t>
            </a:r>
            <a:r>
              <a:rPr lang="ja-JP" altLang="en-US" dirty="0" smtClean="0"/>
              <a:t>。</a:t>
            </a:r>
            <a:endParaRPr lang="en-US" altLang="ja-JP" dirty="0" smtClean="0"/>
          </a:p>
          <a:p>
            <a:endParaRPr lang="ja-JP" altLang="en-US" dirty="0"/>
          </a:p>
        </p:txBody>
      </p:sp>
    </p:spTree>
    <p:extLst>
      <p:ext uri="{BB962C8B-B14F-4D97-AF65-F5344CB8AC3E}">
        <p14:creationId xmlns:p14="http://schemas.microsoft.com/office/powerpoint/2010/main" val="14989197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a:t>自由意志は、潜在意識の</a:t>
            </a:r>
            <a:r>
              <a:rPr lang="ja-JP" altLang="en-US" dirty="0" smtClean="0"/>
              <a:t>奴隷③</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マウス</a:t>
            </a:r>
            <a:r>
              <a:rPr lang="ja-JP" altLang="en-US" dirty="0"/>
              <a:t>だと本能を司る皮質下の部分がかなり強力に働いていて、大脳皮質をコントロールしているのだろう</a:t>
            </a:r>
            <a:r>
              <a:rPr lang="ja-JP" altLang="en-US" dirty="0" smtClean="0"/>
              <a:t>。</a:t>
            </a:r>
            <a:endParaRPr lang="en-US" altLang="ja-JP" dirty="0" smtClean="0"/>
          </a:p>
          <a:p>
            <a:r>
              <a:rPr lang="ja-JP" altLang="en-US" dirty="0" smtClean="0"/>
              <a:t>鼠</a:t>
            </a:r>
            <a:r>
              <a:rPr lang="ja-JP" altLang="en-US" dirty="0"/>
              <a:t>の脳に電極を刺して、鼠をラジコンにすることが</a:t>
            </a:r>
            <a:r>
              <a:rPr lang="ja-JP" altLang="en-US" dirty="0" smtClean="0"/>
              <a:t>できる。</a:t>
            </a:r>
            <a:endParaRPr lang="en-US" altLang="ja-JP" dirty="0" smtClean="0"/>
          </a:p>
          <a:p>
            <a:endParaRPr lang="en-US" altLang="ja-JP" dirty="0"/>
          </a:p>
          <a:p>
            <a:r>
              <a:rPr lang="ja-JP" altLang="en-US" dirty="0"/>
              <a:t>（世の中の法律は、自由意志を前提としている。いずれ、法体系は根本的な見直しを迫られることになるかもしれない。）</a:t>
            </a:r>
          </a:p>
          <a:p>
            <a:endParaRPr lang="en-US" altLang="ja-JP" dirty="0" smtClean="0"/>
          </a:p>
        </p:txBody>
      </p:sp>
      <p:sp>
        <p:nvSpPr>
          <p:cNvPr id="4" name="円/楕円 3"/>
          <p:cNvSpPr/>
          <p:nvPr/>
        </p:nvSpPr>
        <p:spPr>
          <a:xfrm>
            <a:off x="276045" y="1368425"/>
            <a:ext cx="1122872" cy="8226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31067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rgbClr val="FF0000"/>
            </a:solidFill>
          </a:ln>
        </p:spPr>
        <p:txBody>
          <a:bodyPr/>
          <a:lstStyle/>
          <a:p>
            <a:pPr algn="ctr"/>
            <a:r>
              <a:rPr lang="ja-JP" altLang="en-US" dirty="0" smtClean="0"/>
              <a:t>８－５</a:t>
            </a:r>
            <a:r>
              <a:rPr lang="en-US" altLang="ja-JP" dirty="0" smtClean="0"/>
              <a:t/>
            </a:r>
            <a:br>
              <a:rPr lang="en-US" altLang="ja-JP" dirty="0" smtClean="0"/>
            </a:br>
            <a:r>
              <a:rPr lang="ja-JP" altLang="en-US" dirty="0" smtClean="0"/>
              <a:t>意志</a:t>
            </a:r>
            <a:r>
              <a:rPr lang="ja-JP" altLang="en-US" dirty="0"/>
              <a:t>のほとんどは、無意識の</a:t>
            </a:r>
            <a:r>
              <a:rPr lang="ja-JP" altLang="en-US" dirty="0" smtClean="0"/>
              <a:t>部分が決定</a:t>
            </a:r>
            <a:endParaRPr kumimoji="1" lang="ja-JP" altLang="en-US" dirty="0">
              <a:solidFill>
                <a:schemeClr val="tx1">
                  <a:lumMod val="95000"/>
                  <a:lumOff val="5000"/>
                </a:schemeClr>
              </a:solidFill>
            </a:endParaRPr>
          </a:p>
        </p:txBody>
      </p:sp>
      <p:sp>
        <p:nvSpPr>
          <p:cNvPr id="3" name="コンテンツ プレースホルダー 2"/>
          <p:cNvSpPr>
            <a:spLocks noGrp="1"/>
          </p:cNvSpPr>
          <p:nvPr>
            <p:ph idx="1"/>
          </p:nvPr>
        </p:nvSpPr>
        <p:spPr>
          <a:xfrm>
            <a:off x="362309" y="1825624"/>
            <a:ext cx="11688793" cy="4868473"/>
          </a:xfrm>
        </p:spPr>
        <p:txBody>
          <a:bodyPr>
            <a:normAutofit fontScale="85000" lnSpcReduction="10000"/>
          </a:bodyPr>
          <a:lstStyle/>
          <a:p>
            <a:r>
              <a:rPr lang="ja-JP" altLang="ja-JP" dirty="0" smtClean="0"/>
              <a:t>クオリア</a:t>
            </a:r>
            <a:r>
              <a:rPr lang="ja-JP" altLang="ja-JP" dirty="0"/>
              <a:t>（覚醒感覚）は、脳の活動を決めているのではなく、脳の活動の副産物にほかならない。ボタンを押そうというクオリアが生まれて体が動くのではなく、まずは無意識で神経が活動し始めて、その無</a:t>
            </a:r>
            <a:endParaRPr lang="ja-JP" altLang="en-US" dirty="0"/>
          </a:p>
          <a:p>
            <a:r>
              <a:rPr lang="ja-JP" altLang="en-US" dirty="0" smtClean="0"/>
              <a:t>目前のコップを念力</a:t>
            </a:r>
            <a:r>
              <a:rPr lang="ja-JP" altLang="en-US" dirty="0"/>
              <a:t>で持ち上げることは</a:t>
            </a:r>
            <a:r>
              <a:rPr lang="ja-JP" altLang="en-US" dirty="0" smtClean="0"/>
              <a:t>できない。</a:t>
            </a:r>
            <a:r>
              <a:rPr lang="ja-JP" altLang="en-US" dirty="0"/>
              <a:t>物理の世界で言うと「エネルギー保存の法則」に</a:t>
            </a:r>
            <a:r>
              <a:rPr lang="ja-JP" altLang="en-US" dirty="0" smtClean="0"/>
              <a:t>反する。</a:t>
            </a:r>
            <a:endParaRPr lang="en-US" altLang="ja-JP" dirty="0" smtClean="0"/>
          </a:p>
          <a:p>
            <a:r>
              <a:rPr lang="ja-JP" altLang="en-US" dirty="0" smtClean="0"/>
              <a:t>では</a:t>
            </a:r>
            <a:r>
              <a:rPr lang="ja-JP" altLang="en-US" dirty="0"/>
              <a:t>、私が手で持ち上げるのは、エネルギー保存の法則に反</a:t>
            </a:r>
            <a:r>
              <a:rPr lang="ja-JP" altLang="en-US" dirty="0" smtClean="0"/>
              <a:t>しないか</a:t>
            </a:r>
            <a:r>
              <a:rPr lang="ja-JP" altLang="en-US" dirty="0"/>
              <a:t>？　</a:t>
            </a:r>
            <a:r>
              <a:rPr lang="ja-JP" altLang="en-US" dirty="0" smtClean="0"/>
              <a:t>手</a:t>
            </a:r>
            <a:r>
              <a:rPr lang="ja-JP" altLang="en-US" dirty="0"/>
              <a:t>で持ち上げるのは、運動神経</a:t>
            </a:r>
            <a:r>
              <a:rPr lang="ja-JP" altLang="en-US" dirty="0" smtClean="0"/>
              <a:t>が反応</a:t>
            </a:r>
            <a:r>
              <a:rPr lang="ja-JP" altLang="en-US" dirty="0"/>
              <a:t>してそれが電気信号になって走り、筋肉が収縮して上がる。その運動神経の最初のところ</a:t>
            </a:r>
            <a:r>
              <a:rPr lang="ja-JP" altLang="en-US" dirty="0" smtClean="0"/>
              <a:t>を動かした</a:t>
            </a:r>
            <a:r>
              <a:rPr lang="ja-JP" altLang="en-US" dirty="0"/>
              <a:t>のは</a:t>
            </a:r>
            <a:r>
              <a:rPr lang="ja-JP" altLang="en-US" dirty="0" smtClean="0"/>
              <a:t>誰か？</a:t>
            </a:r>
            <a:endParaRPr lang="en-US" altLang="ja-JP" dirty="0" smtClean="0"/>
          </a:p>
          <a:p>
            <a:r>
              <a:rPr lang="ja-JP" altLang="en-US" dirty="0" smtClean="0"/>
              <a:t>無意識</a:t>
            </a:r>
            <a:r>
              <a:rPr lang="ja-JP" altLang="en-US" dirty="0"/>
              <a:t>の</a:t>
            </a:r>
            <a:r>
              <a:rPr lang="ja-JP" altLang="en-US" dirty="0" smtClean="0"/>
              <a:t>部分である。</a:t>
            </a:r>
            <a:r>
              <a:rPr lang="ja-JP" altLang="en-US" b="1" dirty="0"/>
              <a:t>運動神経の</a:t>
            </a:r>
            <a:r>
              <a:rPr lang="ja-JP" altLang="en-US" b="1" dirty="0" smtClean="0"/>
              <a:t>上流だが、その</a:t>
            </a:r>
            <a:r>
              <a:rPr lang="ja-JP" altLang="en-US" b="1" dirty="0"/>
              <a:t>源流をたどっていくと</a:t>
            </a:r>
            <a:r>
              <a:rPr lang="ja-JP" altLang="en-US" b="1" dirty="0" smtClean="0"/>
              <a:t>消えていく</a:t>
            </a:r>
            <a:r>
              <a:rPr lang="ja-JP" altLang="en-US" dirty="0" smtClean="0"/>
              <a:t>。</a:t>
            </a:r>
            <a:endParaRPr lang="en-US" altLang="ja-JP" dirty="0" smtClean="0"/>
          </a:p>
          <a:p>
            <a:r>
              <a:rPr lang="ja-JP" altLang="en-US" dirty="0" smtClean="0"/>
              <a:t>では意志とは何か？電気</a:t>
            </a:r>
            <a:r>
              <a:rPr lang="ja-JP" altLang="en-US" dirty="0"/>
              <a:t>信号は神経線維の上に、タンパク質を通す穴が開いていて、普段は閉じて</a:t>
            </a:r>
            <a:r>
              <a:rPr lang="ja-JP" altLang="en-US" dirty="0" smtClean="0"/>
              <a:t>いる。</a:t>
            </a:r>
            <a:r>
              <a:rPr lang="ja-JP" altLang="en-US" dirty="0"/>
              <a:t>それ</a:t>
            </a:r>
            <a:r>
              <a:rPr lang="ja-JP" altLang="en-US" dirty="0" smtClean="0"/>
              <a:t>が一瞬</a:t>
            </a:r>
            <a:r>
              <a:rPr lang="ja-JP" altLang="en-US" dirty="0"/>
              <a:t>開くと、</a:t>
            </a:r>
            <a:r>
              <a:rPr lang="ja-JP" altLang="en-US" dirty="0" smtClean="0"/>
              <a:t>電気が上がる。最初</a:t>
            </a:r>
            <a:r>
              <a:rPr lang="ja-JP" altLang="en-US" dirty="0"/>
              <a:t>にタンパク質の形を変化させたものがあるから連鎖反応を</a:t>
            </a:r>
            <a:r>
              <a:rPr lang="ja-JP" altLang="en-US" dirty="0" smtClean="0"/>
              <a:t>起こすが</a:t>
            </a:r>
            <a:r>
              <a:rPr lang="ja-JP" altLang="en-US" dirty="0"/>
              <a:t>、</a:t>
            </a:r>
            <a:r>
              <a:rPr lang="ja-JP" altLang="en-US" dirty="0">
                <a:solidFill>
                  <a:schemeClr val="tx1">
                    <a:lumMod val="95000"/>
                    <a:lumOff val="5000"/>
                  </a:schemeClr>
                </a:solidFill>
              </a:rPr>
              <a:t>最初に変化させたのは誰？　</a:t>
            </a:r>
            <a:r>
              <a:rPr lang="ja-JP" altLang="en-US" b="1" dirty="0">
                <a:solidFill>
                  <a:schemeClr val="tx1">
                    <a:lumMod val="95000"/>
                    <a:lumOff val="5000"/>
                  </a:schemeClr>
                </a:solidFill>
              </a:rPr>
              <a:t>それが</a:t>
            </a:r>
            <a:r>
              <a:rPr lang="ja-JP" altLang="en-US" b="1" dirty="0" smtClean="0">
                <a:solidFill>
                  <a:schemeClr val="tx1">
                    <a:lumMod val="95000"/>
                    <a:lumOff val="5000"/>
                  </a:schemeClr>
                </a:solidFill>
              </a:rPr>
              <a:t>意志である</a:t>
            </a:r>
            <a:r>
              <a:rPr lang="ja-JP" altLang="en-US" dirty="0" smtClean="0">
                <a:solidFill>
                  <a:schemeClr val="tx1">
                    <a:lumMod val="95000"/>
                    <a:lumOff val="5000"/>
                  </a:schemeClr>
                </a:solidFill>
              </a:rPr>
              <a:t>。</a:t>
            </a:r>
            <a:endParaRPr lang="en-US" altLang="ja-JP" dirty="0" smtClean="0">
              <a:solidFill>
                <a:schemeClr val="tx1">
                  <a:lumMod val="95000"/>
                  <a:lumOff val="5000"/>
                </a:schemeClr>
              </a:solidFill>
            </a:endParaRPr>
          </a:p>
          <a:p>
            <a:r>
              <a:rPr lang="ja-JP" altLang="en-US" dirty="0" smtClean="0"/>
              <a:t>その</a:t>
            </a:r>
            <a:r>
              <a:rPr lang="ja-JP" altLang="en-US" dirty="0"/>
              <a:t>意志のほとんどは、無意識の部分で決めて</a:t>
            </a:r>
            <a:r>
              <a:rPr lang="ja-JP" altLang="en-US" dirty="0" smtClean="0"/>
              <a:t>いる。その</a:t>
            </a:r>
            <a:r>
              <a:rPr lang="ja-JP" altLang="en-US" dirty="0"/>
              <a:t>無意識の、たんぱく質を変化させたのは</a:t>
            </a:r>
            <a:r>
              <a:rPr lang="ja-JP" altLang="en-US" dirty="0" smtClean="0"/>
              <a:t>誰か？</a:t>
            </a:r>
            <a:r>
              <a:rPr lang="ja-JP" altLang="en-US" b="1" dirty="0" smtClean="0"/>
              <a:t>わからない。</a:t>
            </a:r>
            <a:r>
              <a:rPr lang="ja-JP" altLang="en-US" dirty="0" smtClean="0"/>
              <a:t>念力</a:t>
            </a:r>
            <a:r>
              <a:rPr lang="ja-JP" altLang="en-US" dirty="0"/>
              <a:t>で動かしているのと似て</a:t>
            </a:r>
            <a:r>
              <a:rPr lang="ja-JP" altLang="en-US" dirty="0" smtClean="0"/>
              <a:t>いるのである。</a:t>
            </a:r>
            <a:endParaRPr lang="ja-JP" altLang="en-US" dirty="0"/>
          </a:p>
        </p:txBody>
      </p:sp>
    </p:spTree>
    <p:extLst>
      <p:ext uri="{BB962C8B-B14F-4D97-AF65-F5344CB8AC3E}">
        <p14:creationId xmlns:p14="http://schemas.microsoft.com/office/powerpoint/2010/main" val="766959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rgbClr val="FF0000"/>
            </a:solidFill>
          </a:ln>
        </p:spPr>
        <p:txBody>
          <a:bodyPr/>
          <a:lstStyle/>
          <a:p>
            <a:pPr algn="ctr"/>
            <a:r>
              <a:rPr lang="ja-JP" altLang="en-US" b="1" dirty="0" smtClean="0"/>
              <a:t>脳のダークエナジー</a:t>
            </a:r>
            <a:endParaRPr kumimoji="1" lang="ja-JP" altLang="en-US" dirty="0"/>
          </a:p>
        </p:txBody>
      </p:sp>
      <p:sp>
        <p:nvSpPr>
          <p:cNvPr id="3" name="コンテンツ プレースホルダー 2"/>
          <p:cNvSpPr>
            <a:spLocks noGrp="1"/>
          </p:cNvSpPr>
          <p:nvPr>
            <p:ph idx="1"/>
          </p:nvPr>
        </p:nvSpPr>
        <p:spPr>
          <a:xfrm>
            <a:off x="258791" y="1825624"/>
            <a:ext cx="11723299" cy="4902979"/>
          </a:xfrm>
        </p:spPr>
        <p:txBody>
          <a:bodyPr>
            <a:normAutofit fontScale="70000" lnSpcReduction="20000"/>
          </a:bodyPr>
          <a:lstStyle/>
          <a:p>
            <a:r>
              <a:rPr lang="ja-JP" altLang="en-US" dirty="0" smtClean="0"/>
              <a:t>念力</a:t>
            </a:r>
            <a:r>
              <a:rPr lang="ja-JP" altLang="en-US" dirty="0"/>
              <a:t>がなければ、タンパク質だって最初の変化は起こらない</a:t>
            </a:r>
            <a:r>
              <a:rPr lang="ja-JP" altLang="en-US" dirty="0" smtClean="0"/>
              <a:t>はずと考える</a:t>
            </a:r>
            <a:r>
              <a:rPr lang="ja-JP" altLang="en-US" dirty="0"/>
              <a:t>と、</a:t>
            </a:r>
            <a:r>
              <a:rPr lang="ja-JP" altLang="en-US" b="1" dirty="0"/>
              <a:t>エネルギー保存の法則を成立させるためには、唯</a:t>
            </a:r>
            <a:r>
              <a:rPr lang="ja-JP" altLang="en-US" b="1" dirty="0" smtClean="0"/>
              <a:t>脳論、</a:t>
            </a:r>
            <a:r>
              <a:rPr lang="ja-JP" altLang="en-US" b="1" dirty="0"/>
              <a:t>一元論では</a:t>
            </a:r>
            <a:r>
              <a:rPr lang="ja-JP" altLang="en-US" b="1" dirty="0" smtClean="0"/>
              <a:t>ダメ</a:t>
            </a:r>
            <a:r>
              <a:rPr lang="ja-JP" altLang="en-US" dirty="0" smtClean="0"/>
              <a:t>。</a:t>
            </a:r>
            <a:r>
              <a:rPr lang="ja-JP" altLang="en-US" b="1" dirty="0"/>
              <a:t>心は別の世界にある、と考えなければ</a:t>
            </a:r>
            <a:r>
              <a:rPr lang="ja-JP" altLang="en-US" b="1" dirty="0" smtClean="0"/>
              <a:t>ダメで、二元論</a:t>
            </a:r>
            <a:r>
              <a:rPr lang="ja-JP" altLang="en-US" b="1" dirty="0"/>
              <a:t>じゃない</a:t>
            </a:r>
            <a:r>
              <a:rPr lang="ja-JP" altLang="en-US" b="1" dirty="0" smtClean="0"/>
              <a:t>と成立しない。</a:t>
            </a:r>
            <a:endParaRPr lang="en-US" altLang="ja-JP" b="1" dirty="0" smtClean="0"/>
          </a:p>
          <a:p>
            <a:r>
              <a:rPr lang="ja-JP" altLang="en-US" dirty="0" smtClean="0"/>
              <a:t>脳</a:t>
            </a:r>
            <a:r>
              <a:rPr lang="ja-JP" altLang="en-US" dirty="0"/>
              <a:t>は頭蓋骨の中に幽閉されて、真っ暗闇で光も匂いも味も何も</a:t>
            </a:r>
            <a:r>
              <a:rPr lang="ja-JP" altLang="en-US" dirty="0" smtClean="0"/>
              <a:t>届かない。</a:t>
            </a:r>
            <a:r>
              <a:rPr lang="ja-JP" altLang="en-US" dirty="0"/>
              <a:t>脳には光が届いている</a:t>
            </a:r>
            <a:r>
              <a:rPr lang="ja-JP" altLang="en-US" dirty="0" smtClean="0"/>
              <a:t>わけではない。</a:t>
            </a:r>
            <a:r>
              <a:rPr lang="ja-JP" altLang="en-US" dirty="0"/>
              <a:t>脳は何を見ているかというと、網膜で光が電気信号</a:t>
            </a:r>
            <a:r>
              <a:rPr lang="ja-JP" altLang="en-US" dirty="0" smtClean="0"/>
              <a:t>に置き換わって</a:t>
            </a:r>
            <a:r>
              <a:rPr lang="ja-JP" altLang="en-US" dirty="0"/>
              <a:t>、</a:t>
            </a:r>
            <a:r>
              <a:rPr lang="ja-JP" altLang="en-US" dirty="0" smtClean="0"/>
              <a:t>その信号</a:t>
            </a:r>
            <a:r>
              <a:rPr lang="ja-JP" altLang="en-US" dirty="0"/>
              <a:t>が脳に</a:t>
            </a:r>
            <a:r>
              <a:rPr lang="ja-JP" altLang="en-US" dirty="0" smtClean="0"/>
              <a:t>届く。その信号</a:t>
            </a:r>
            <a:r>
              <a:rPr lang="ja-JP" altLang="en-US" dirty="0"/>
              <a:t>を元の画像に復元して、こういう映像だと感じる。映像</a:t>
            </a:r>
            <a:r>
              <a:rPr lang="ja-JP" altLang="en-US" dirty="0" smtClean="0"/>
              <a:t>も信号だ</a:t>
            </a:r>
            <a:r>
              <a:rPr lang="ja-JP" altLang="en-US" dirty="0"/>
              <a:t>し、音</a:t>
            </a:r>
            <a:r>
              <a:rPr lang="ja-JP" altLang="en-US" dirty="0" smtClean="0"/>
              <a:t>も信号だ</a:t>
            </a:r>
            <a:r>
              <a:rPr lang="ja-JP" altLang="en-US" dirty="0"/>
              <a:t>し、感触</a:t>
            </a:r>
            <a:r>
              <a:rPr lang="ja-JP" altLang="en-US" dirty="0" smtClean="0"/>
              <a:t>も信号。</a:t>
            </a:r>
            <a:r>
              <a:rPr lang="ja-JP" altLang="en-US" dirty="0"/>
              <a:t>これは実に</a:t>
            </a:r>
            <a:r>
              <a:rPr lang="ja-JP" altLang="en-US" dirty="0" smtClean="0"/>
              <a:t>不思議で、脳</a:t>
            </a:r>
            <a:r>
              <a:rPr lang="ja-JP" altLang="en-US" dirty="0"/>
              <a:t>に届くものは</a:t>
            </a:r>
            <a:r>
              <a:rPr lang="ja-JP" altLang="en-US" dirty="0" smtClean="0"/>
              <a:t>すべて信号。</a:t>
            </a:r>
            <a:endParaRPr lang="en-US" altLang="ja-JP" dirty="0" smtClean="0"/>
          </a:p>
          <a:p>
            <a:r>
              <a:rPr lang="ja-JP" altLang="en-US" dirty="0" smtClean="0"/>
              <a:t>この信号が、これ</a:t>
            </a:r>
            <a:r>
              <a:rPr lang="ja-JP" altLang="en-US" dirty="0"/>
              <a:t>は目から来た光だとか、耳から来た音だとか</a:t>
            </a:r>
            <a:r>
              <a:rPr lang="ja-JP" altLang="en-US" dirty="0" smtClean="0"/>
              <a:t>、わかる。</a:t>
            </a:r>
            <a:r>
              <a:rPr lang="ja-JP" altLang="en-US" dirty="0"/>
              <a:t>なぜ</a:t>
            </a:r>
            <a:r>
              <a:rPr lang="ja-JP" altLang="en-US" dirty="0" smtClean="0"/>
              <a:t>わかるかわからない。永遠</a:t>
            </a:r>
            <a:r>
              <a:rPr lang="ja-JP" altLang="en-US" dirty="0"/>
              <a:t>に理解できない世界があると理解したほうがいい。</a:t>
            </a:r>
            <a:r>
              <a:rPr lang="ja-JP" altLang="en-US" b="1" dirty="0"/>
              <a:t>パラレルワールド</a:t>
            </a:r>
            <a:r>
              <a:rPr lang="ja-JP" altLang="en-US" dirty="0"/>
              <a:t>みたいな</a:t>
            </a:r>
            <a:r>
              <a:rPr lang="ja-JP" altLang="en-US" dirty="0" smtClean="0"/>
              <a:t>もの。</a:t>
            </a:r>
            <a:endParaRPr lang="en-US" altLang="ja-JP" dirty="0" smtClean="0"/>
          </a:p>
          <a:p>
            <a:r>
              <a:rPr lang="ja-JP" altLang="en-US" b="1" dirty="0" smtClean="0"/>
              <a:t>脳</a:t>
            </a:r>
            <a:r>
              <a:rPr lang="ja-JP" altLang="en-US" b="1" dirty="0"/>
              <a:t>へ</a:t>
            </a:r>
            <a:r>
              <a:rPr lang="ja-JP" altLang="en-US" b="1" dirty="0" smtClean="0"/>
              <a:t>の信号</a:t>
            </a:r>
            <a:r>
              <a:rPr lang="ja-JP" altLang="en-US" b="1" dirty="0"/>
              <a:t>と、視覚として</a:t>
            </a:r>
            <a:r>
              <a:rPr lang="ja-JP" altLang="en-US" b="1" dirty="0" smtClean="0"/>
              <a:t>の信号</a:t>
            </a:r>
            <a:r>
              <a:rPr lang="ja-JP" altLang="en-US" b="1" dirty="0"/>
              <a:t>が同期しているだけで、自分のもののような錯覚が</a:t>
            </a:r>
            <a:r>
              <a:rPr lang="ja-JP" altLang="en-US" b="1" dirty="0" smtClean="0"/>
              <a:t>生まれる</a:t>
            </a:r>
            <a:r>
              <a:rPr lang="ja-JP" altLang="en-US" dirty="0" smtClean="0"/>
              <a:t>。</a:t>
            </a:r>
            <a:r>
              <a:rPr lang="ja-JP" altLang="en-US" b="1" dirty="0" smtClean="0"/>
              <a:t>僕ら</a:t>
            </a:r>
            <a:r>
              <a:rPr lang="ja-JP" altLang="en-US" b="1" dirty="0"/>
              <a:t>の体というのは、そんなことで簡単に変更可能になるくらい曖昧な</a:t>
            </a:r>
            <a:r>
              <a:rPr lang="ja-JP" altLang="en-US" b="1" dirty="0" smtClean="0"/>
              <a:t>もの。</a:t>
            </a:r>
            <a:r>
              <a:rPr lang="ja-JP" altLang="en-US" dirty="0" smtClean="0"/>
              <a:t>聴覚</a:t>
            </a:r>
            <a:r>
              <a:rPr lang="ja-JP" altLang="en-US" dirty="0"/>
              <a:t>障害の人の人工内耳は、マイクで拾った音</a:t>
            </a:r>
            <a:r>
              <a:rPr lang="ja-JP" altLang="en-US" dirty="0" smtClean="0"/>
              <a:t>を信号</a:t>
            </a:r>
            <a:r>
              <a:rPr lang="ja-JP" altLang="en-US" dirty="0"/>
              <a:t>に変えて、その電気信号で蝸牛を刺激</a:t>
            </a:r>
            <a:r>
              <a:rPr lang="ja-JP" altLang="en-US" dirty="0" smtClean="0"/>
              <a:t>する。</a:t>
            </a:r>
            <a:r>
              <a:rPr lang="ja-JP" altLang="en-US" dirty="0"/>
              <a:t>実際、人工内耳から聞こえてくる音は、ロボットが発している電子音みたいな</a:t>
            </a:r>
            <a:r>
              <a:rPr lang="ja-JP" altLang="en-US" dirty="0" smtClean="0"/>
              <a:t>もの。</a:t>
            </a:r>
            <a:r>
              <a:rPr lang="ja-JP" altLang="en-US" b="1" dirty="0"/>
              <a:t>自然の音だなんて到底信じがたい。でも、そのまま我慢してつけていると、いつしかその音との一体感が生まれて、自然の音声に</a:t>
            </a:r>
            <a:r>
              <a:rPr lang="ja-JP" altLang="en-US" b="1" dirty="0" smtClean="0"/>
              <a:t>化ける。</a:t>
            </a:r>
            <a:r>
              <a:rPr lang="en-US" altLang="ja-JP" dirty="0" smtClean="0"/>
              <a:t>1</a:t>
            </a:r>
            <a:r>
              <a:rPr lang="ja-JP" altLang="en-US" dirty="0"/>
              <a:t>か月後には会話ができるように</a:t>
            </a:r>
            <a:r>
              <a:rPr lang="ja-JP" altLang="en-US" dirty="0" smtClean="0"/>
              <a:t>なる。</a:t>
            </a:r>
            <a:r>
              <a:rPr lang="ja-JP" altLang="en-US" dirty="0"/>
              <a:t>脳が</a:t>
            </a:r>
            <a:r>
              <a:rPr lang="ja-JP" altLang="en-US" dirty="0" smtClean="0"/>
              <a:t>だまされる。「</a:t>
            </a:r>
            <a:r>
              <a:rPr lang="ja-JP" altLang="en-US" dirty="0"/>
              <a:t>現実世界を再現している」というときの現実世界とは、いったい何ぞや。「現実世界って本当にあるの？」という話に</a:t>
            </a:r>
            <a:r>
              <a:rPr lang="ja-JP" altLang="en-US" dirty="0" smtClean="0"/>
              <a:t>なる。</a:t>
            </a:r>
            <a:r>
              <a:rPr lang="ja-JP" altLang="en-US" b="1" dirty="0" smtClean="0"/>
              <a:t>僕ら</a:t>
            </a:r>
            <a:r>
              <a:rPr lang="ja-JP" altLang="en-US" b="1" dirty="0"/>
              <a:t>は生まれてこの方、ピピピ信号しか脳では感じたことが</a:t>
            </a:r>
            <a:r>
              <a:rPr lang="ja-JP" altLang="en-US" b="1" dirty="0" smtClean="0"/>
              <a:t>ない</a:t>
            </a:r>
            <a:r>
              <a:rPr lang="ja-JP" altLang="en-US" dirty="0" smtClean="0"/>
              <a:t>。</a:t>
            </a:r>
            <a:r>
              <a:rPr lang="ja-JP" altLang="en-US" dirty="0"/>
              <a:t>それなのに、外側の現実世界を想定するなんて意味がない</a:t>
            </a:r>
            <a:r>
              <a:rPr lang="ja-JP" altLang="en-US" dirty="0" smtClean="0"/>
              <a:t>わけ。</a:t>
            </a:r>
            <a:endParaRPr lang="en-US" altLang="ja-JP" dirty="0" smtClean="0"/>
          </a:p>
          <a:p>
            <a:r>
              <a:rPr kumimoji="0" lang="ja-JP" altLang="ja-JP" dirty="0">
                <a:solidFill>
                  <a:srgbClr val="222222"/>
                </a:solidFill>
                <a:latin typeface="Arial" panose="020B0604020202020204" pitchFamily="34" charset="0"/>
                <a:cs typeface="Arial" panose="020B0604020202020204" pitchFamily="34" charset="0"/>
              </a:rPr>
              <a:t>耳に障害がある赤ちゃんが補聴器を付けて、初めて両親の声を聞いた時の反応</a:t>
            </a:r>
            <a:r>
              <a:rPr kumimoji="0" lang="ja-JP" altLang="ja-JP" sz="2000" dirty="0"/>
              <a:t> </a:t>
            </a:r>
            <a:r>
              <a:rPr kumimoji="0" lang="ja-JP" altLang="ja-JP" sz="1600" dirty="0">
                <a:solidFill>
                  <a:srgbClr val="1155CC"/>
                </a:solidFill>
                <a:latin typeface="Arial" panose="020B0604020202020204" pitchFamily="34" charset="0"/>
                <a:cs typeface="Arial" panose="020B0604020202020204" pitchFamily="34" charset="0"/>
                <a:hlinkClick r:id="rId2"/>
              </a:rPr>
              <a:t>https://gunosy.com/articles/aFReA</a:t>
            </a:r>
            <a:r>
              <a:rPr kumimoji="0" lang="ja-JP" altLang="ja-JP" sz="1600" dirty="0"/>
              <a:t> </a:t>
            </a:r>
            <a:endParaRPr kumimoji="0" lang="ja-JP" altLang="ja-JP" sz="1600" dirty="0">
              <a:latin typeface="Arial" panose="020B0604020202020204" pitchFamily="34" charset="0"/>
            </a:endParaRPr>
          </a:p>
          <a:p>
            <a:endParaRPr lang="en-US" altLang="ja-JP" dirty="0" smtClean="0"/>
          </a:p>
          <a:p>
            <a:endParaRPr lang="ja-JP" altLang="en-US" dirty="0"/>
          </a:p>
        </p:txBody>
      </p:sp>
    </p:spTree>
    <p:extLst>
      <p:ext uri="{BB962C8B-B14F-4D97-AF65-F5344CB8AC3E}">
        <p14:creationId xmlns:p14="http://schemas.microsoft.com/office/powerpoint/2010/main" val="2890015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51532"/>
          </a:xfrm>
          <a:ln w="28575">
            <a:solidFill>
              <a:srgbClr val="FF0000"/>
            </a:solidFill>
          </a:ln>
        </p:spPr>
        <p:txBody>
          <a:bodyPr/>
          <a:lstStyle/>
          <a:p>
            <a:pPr algn="ctr"/>
            <a:r>
              <a:rPr lang="ja-JP" altLang="en-US" b="1" dirty="0" smtClean="0">
                <a:solidFill>
                  <a:schemeClr val="tx1">
                    <a:lumMod val="95000"/>
                    <a:lumOff val="5000"/>
                  </a:schemeClr>
                </a:solidFill>
              </a:rPr>
              <a:t>８－６　反回性回路</a:t>
            </a:r>
            <a:endParaRPr kumimoji="1" lang="ja-JP" altLang="en-US" dirty="0">
              <a:solidFill>
                <a:schemeClr val="tx1">
                  <a:lumMod val="95000"/>
                  <a:lumOff val="5000"/>
                </a:schemeClr>
              </a:solidFill>
            </a:endParaRPr>
          </a:p>
        </p:txBody>
      </p:sp>
      <p:sp>
        <p:nvSpPr>
          <p:cNvPr id="3" name="コンテンツ プレースホルダー 2"/>
          <p:cNvSpPr>
            <a:spLocks noGrp="1"/>
          </p:cNvSpPr>
          <p:nvPr>
            <p:ph idx="1"/>
          </p:nvPr>
        </p:nvSpPr>
        <p:spPr/>
        <p:txBody>
          <a:bodyPr>
            <a:normAutofit fontScale="92500" lnSpcReduction="10000"/>
          </a:bodyPr>
          <a:lstStyle/>
          <a:p>
            <a:r>
              <a:rPr lang="ja-JP" altLang="en-US" dirty="0"/>
              <a:t>一個の脳細胞が、一万個の脳細胞に情報を送っている。そして、その次の神経細胞一個もまた一万個の神経細胞と繋がっている。一方通行だった情報の流れが、枝分かれして、前の方に戻されたり、逆流したりする回路がある。つまり、脳のような複雑な装置に絶対必要な条件が、フィードバックという</a:t>
            </a:r>
            <a:r>
              <a:rPr lang="ja-JP" altLang="en-US" dirty="0" smtClean="0"/>
              <a:t>わけである。</a:t>
            </a:r>
            <a:r>
              <a:rPr lang="ja-JP" altLang="en-US" dirty="0"/>
              <a:t>日本語で</a:t>
            </a:r>
            <a:r>
              <a:rPr lang="ja-JP" altLang="en-US" dirty="0" smtClean="0"/>
              <a:t>は「</a:t>
            </a:r>
            <a:r>
              <a:rPr lang="ja-JP" altLang="en-US" b="1" dirty="0" smtClean="0">
                <a:solidFill>
                  <a:schemeClr val="tx1">
                    <a:lumMod val="95000"/>
                    <a:lumOff val="5000"/>
                  </a:schemeClr>
                </a:solidFill>
              </a:rPr>
              <a:t>反回性回路</a:t>
            </a:r>
            <a:r>
              <a:rPr lang="ja-JP" altLang="en-US" dirty="0" smtClean="0"/>
              <a:t>」</a:t>
            </a:r>
            <a:r>
              <a:rPr lang="ja-JP" altLang="en-US" dirty="0"/>
              <a:t>という。</a:t>
            </a:r>
          </a:p>
          <a:p>
            <a:r>
              <a:rPr lang="ja-JP" altLang="en-US" dirty="0" smtClean="0"/>
              <a:t>大脳</a:t>
            </a:r>
            <a:r>
              <a:rPr lang="ja-JP" altLang="en-US" dirty="0"/>
              <a:t>皮質の細胞は、</a:t>
            </a:r>
            <a:r>
              <a:rPr lang="ja-JP" altLang="en-US" b="1" dirty="0">
                <a:solidFill>
                  <a:schemeClr val="tx1">
                    <a:lumMod val="95000"/>
                    <a:lumOff val="5000"/>
                  </a:schemeClr>
                </a:solidFill>
              </a:rPr>
              <a:t>１４０億個</a:t>
            </a:r>
            <a:r>
              <a:rPr lang="ja-JP" altLang="en-US" dirty="0" smtClean="0"/>
              <a:t>ある。だから</a:t>
            </a:r>
            <a:r>
              <a:rPr lang="ja-JP" altLang="en-US" dirty="0"/>
              <a:t>、シナプスを介して、一個の脳細胞が一万個の脳細胞と繋がって</a:t>
            </a:r>
            <a:r>
              <a:rPr lang="ja-JP" altLang="en-US" dirty="0" smtClean="0"/>
              <a:t>、その</a:t>
            </a:r>
            <a:r>
              <a:rPr lang="ja-JP" altLang="en-US" dirty="0"/>
              <a:t>細胞が更に一万個の脳細胞と繋がっている。それを繰り返している</a:t>
            </a:r>
            <a:r>
              <a:rPr lang="ja-JP" altLang="en-US" dirty="0" smtClean="0"/>
              <a:t>とすぐ</a:t>
            </a:r>
            <a:r>
              <a:rPr lang="ja-JP" altLang="en-US" dirty="0"/>
              <a:t>行き止まりとなる</a:t>
            </a:r>
            <a:r>
              <a:rPr lang="ja-JP" altLang="en-US" dirty="0" smtClean="0"/>
              <a:t>。</a:t>
            </a:r>
            <a:r>
              <a:rPr lang="ja-JP" altLang="en-US" b="1" dirty="0" smtClean="0">
                <a:solidFill>
                  <a:schemeClr val="tx1">
                    <a:lumMod val="95000"/>
                    <a:lumOff val="5000"/>
                  </a:schemeClr>
                </a:solidFill>
              </a:rPr>
              <a:t>フィードバック</a:t>
            </a:r>
            <a:r>
              <a:rPr lang="ja-JP" altLang="en-US" b="1" dirty="0">
                <a:solidFill>
                  <a:schemeClr val="tx1">
                    <a:lumMod val="95000"/>
                    <a:lumOff val="5000"/>
                  </a:schemeClr>
                </a:solidFill>
              </a:rPr>
              <a:t>のループ密度は、シナプスを３回も介すると、その情報は、自分にまた戻ってくることになる</a:t>
            </a:r>
            <a:r>
              <a:rPr lang="ja-JP" altLang="en-US" dirty="0">
                <a:solidFill>
                  <a:schemeClr val="tx1">
                    <a:lumMod val="95000"/>
                    <a:lumOff val="5000"/>
                  </a:schemeClr>
                </a:solidFill>
              </a:rPr>
              <a:t>。そのくらい蜜な</a:t>
            </a:r>
            <a:r>
              <a:rPr lang="ja-JP" altLang="en-US" b="1" dirty="0">
                <a:solidFill>
                  <a:schemeClr val="tx1">
                    <a:lumMod val="95000"/>
                    <a:lumOff val="5000"/>
                  </a:schemeClr>
                </a:solidFill>
              </a:rPr>
              <a:t>反回性の回路</a:t>
            </a:r>
            <a:r>
              <a:rPr lang="ja-JP" altLang="en-US" dirty="0">
                <a:solidFill>
                  <a:schemeClr val="tx1">
                    <a:lumMod val="95000"/>
                    <a:lumOff val="5000"/>
                  </a:schemeClr>
                </a:solidFill>
              </a:rPr>
              <a:t>が大脳</a:t>
            </a:r>
            <a:r>
              <a:rPr lang="ja-JP" altLang="en-US" dirty="0" smtClean="0">
                <a:solidFill>
                  <a:schemeClr val="tx1">
                    <a:lumMod val="95000"/>
                    <a:lumOff val="5000"/>
                  </a:schemeClr>
                </a:solidFill>
              </a:rPr>
              <a:t>にある</a:t>
            </a:r>
            <a:r>
              <a:rPr lang="ja-JP" altLang="en-US" dirty="0" smtClean="0"/>
              <a:t>。</a:t>
            </a:r>
            <a:endParaRPr lang="en-US" altLang="ja-JP" dirty="0" smtClean="0"/>
          </a:p>
          <a:p>
            <a:r>
              <a:rPr lang="ja-JP" altLang="en-US" dirty="0"/>
              <a:t>反回性の回路</a:t>
            </a:r>
            <a:r>
              <a:rPr lang="ja-JP" altLang="en-US" dirty="0" smtClean="0"/>
              <a:t>が脳</a:t>
            </a:r>
            <a:r>
              <a:rPr lang="ja-JP" altLang="en-US" dirty="0"/>
              <a:t>の中で最も</a:t>
            </a:r>
            <a:r>
              <a:rPr lang="ja-JP" altLang="en-US" dirty="0" smtClean="0"/>
              <a:t>蜜であるの</a:t>
            </a:r>
            <a:r>
              <a:rPr lang="ja-JP" altLang="en-US" dirty="0"/>
              <a:t>が、</a:t>
            </a:r>
            <a:r>
              <a:rPr lang="ja-JP" altLang="en-US" b="1" dirty="0">
                <a:solidFill>
                  <a:schemeClr val="tx1">
                    <a:lumMod val="95000"/>
                    <a:lumOff val="5000"/>
                  </a:schemeClr>
                </a:solidFill>
              </a:rPr>
              <a:t>海馬</a:t>
            </a:r>
            <a:r>
              <a:rPr lang="ja-JP" altLang="en-US" dirty="0">
                <a:solidFill>
                  <a:schemeClr val="tx1">
                    <a:lumMod val="95000"/>
                    <a:lumOff val="5000"/>
                  </a:schemeClr>
                </a:solidFill>
              </a:rPr>
              <a:t>という部分の</a:t>
            </a:r>
            <a:r>
              <a:rPr lang="ja-JP" altLang="en-US" b="1" dirty="0">
                <a:solidFill>
                  <a:schemeClr val="tx1">
                    <a:lumMod val="95000"/>
                    <a:lumOff val="5000"/>
                  </a:schemeClr>
                </a:solidFill>
              </a:rPr>
              <a:t>ＣＡ３野</a:t>
            </a:r>
            <a:r>
              <a:rPr lang="ja-JP" altLang="en-US" dirty="0">
                <a:solidFill>
                  <a:schemeClr val="tx1">
                    <a:lumMod val="95000"/>
                    <a:lumOff val="5000"/>
                  </a:schemeClr>
                </a:solidFill>
              </a:rPr>
              <a:t>。その次</a:t>
            </a:r>
            <a:r>
              <a:rPr lang="ja-JP" altLang="en-US" dirty="0" smtClean="0">
                <a:solidFill>
                  <a:schemeClr val="tx1">
                    <a:lumMod val="95000"/>
                    <a:lumOff val="5000"/>
                  </a:schemeClr>
                </a:solidFill>
              </a:rPr>
              <a:t>に蜜であるのが前頭</a:t>
            </a:r>
            <a:r>
              <a:rPr lang="ja-JP" altLang="en-US" dirty="0">
                <a:solidFill>
                  <a:schemeClr val="tx1">
                    <a:lumMod val="95000"/>
                    <a:lumOff val="5000"/>
                  </a:schemeClr>
                </a:solidFill>
              </a:rPr>
              <a:t>葉。目の情報を司っている</a:t>
            </a:r>
            <a:r>
              <a:rPr lang="ja-JP" altLang="en-US" b="1" dirty="0">
                <a:solidFill>
                  <a:schemeClr val="tx1">
                    <a:lumMod val="95000"/>
                    <a:lumOff val="5000"/>
                  </a:schemeClr>
                </a:solidFill>
              </a:rPr>
              <a:t>視覚野</a:t>
            </a:r>
            <a:r>
              <a:rPr lang="ja-JP" altLang="en-US" dirty="0"/>
              <a:t>にも多い。</a:t>
            </a:r>
            <a:endParaRPr lang="en-US" altLang="ja-JP" dirty="0"/>
          </a:p>
          <a:p>
            <a:endParaRPr lang="ja-JP" altLang="en-US" dirty="0"/>
          </a:p>
          <a:p>
            <a:endParaRPr kumimoji="1" lang="ja-JP" altLang="en-US" dirty="0"/>
          </a:p>
        </p:txBody>
      </p:sp>
    </p:spTree>
    <p:extLst>
      <p:ext uri="{BB962C8B-B14F-4D97-AF65-F5344CB8AC3E}">
        <p14:creationId xmlns:p14="http://schemas.microsoft.com/office/powerpoint/2010/main" val="40546222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rgbClr val="FF0000"/>
            </a:solidFill>
          </a:ln>
        </p:spPr>
        <p:txBody>
          <a:bodyPr/>
          <a:lstStyle/>
          <a:p>
            <a:pPr algn="ctr"/>
            <a:r>
              <a:rPr lang="ja-JP" altLang="en-US" dirty="0" smtClean="0"/>
              <a:t>　８－７　脳</a:t>
            </a:r>
            <a:r>
              <a:rPr lang="ja-JP" altLang="en-US" dirty="0"/>
              <a:t>の１００ステップ問題</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脳</a:t>
            </a:r>
            <a:r>
              <a:rPr lang="ja-JP" altLang="en-US" dirty="0"/>
              <a:t>の外から情報を受け取ったり、渡したりする神経細胞よりも、脳の中だけで働いている内部層と呼ばれている神経細胞は、人の脳の全体の神経の９９．９％を占める</a:t>
            </a:r>
            <a:r>
              <a:rPr lang="ja-JP" altLang="en-US" dirty="0" smtClean="0"/>
              <a:t>。つまり</a:t>
            </a:r>
            <a:r>
              <a:rPr lang="ja-JP" altLang="en-US" dirty="0"/>
              <a:t>、殆どの神経は、直接、外との</a:t>
            </a:r>
            <a:r>
              <a:rPr lang="ja-JP" altLang="en-US" dirty="0" smtClean="0"/>
              <a:t>繋がり</a:t>
            </a:r>
            <a:r>
              <a:rPr lang="ja-JP" altLang="en-US" dirty="0"/>
              <a:t>は持っていない。</a:t>
            </a:r>
            <a:r>
              <a:rPr lang="ja-JP" altLang="en-US" dirty="0">
                <a:solidFill>
                  <a:schemeClr val="tx1">
                    <a:lumMod val="95000"/>
                    <a:lumOff val="5000"/>
                  </a:schemeClr>
                </a:solidFill>
              </a:rPr>
              <a:t>脳の中だけで、情報を処理している。</a:t>
            </a:r>
          </a:p>
          <a:p>
            <a:r>
              <a:rPr lang="ja-JP" altLang="en-US" dirty="0" smtClean="0"/>
              <a:t>シナプス</a:t>
            </a:r>
            <a:r>
              <a:rPr lang="ja-JP" altLang="en-US" dirty="0"/>
              <a:t>１００個のステップで、人の意識や心が決まっていることになる。</a:t>
            </a:r>
          </a:p>
          <a:p>
            <a:r>
              <a:rPr lang="ja-JP" altLang="en-US" dirty="0" smtClean="0">
                <a:solidFill>
                  <a:schemeClr val="tx1">
                    <a:lumMod val="95000"/>
                    <a:lumOff val="5000"/>
                  </a:schemeClr>
                </a:solidFill>
              </a:rPr>
              <a:t>これ</a:t>
            </a:r>
            <a:r>
              <a:rPr lang="ja-JP" altLang="en-US" dirty="0">
                <a:solidFill>
                  <a:schemeClr val="tx1">
                    <a:lumMod val="95000"/>
                    <a:lumOff val="5000"/>
                  </a:schemeClr>
                </a:solidFill>
              </a:rPr>
              <a:t>が、脳の１００ステップ</a:t>
            </a:r>
            <a:r>
              <a:rPr lang="ja-JP" altLang="en-US" dirty="0" smtClean="0">
                <a:solidFill>
                  <a:schemeClr val="tx1">
                    <a:lumMod val="95000"/>
                    <a:lumOff val="5000"/>
                  </a:schemeClr>
                </a:solidFill>
              </a:rPr>
              <a:t>問題。</a:t>
            </a:r>
            <a:r>
              <a:rPr lang="ja-JP" altLang="en-US" dirty="0">
                <a:solidFill>
                  <a:schemeClr val="tx1">
                    <a:lumMod val="95000"/>
                    <a:lumOff val="5000"/>
                  </a:schemeClr>
                </a:solidFill>
              </a:rPr>
              <a:t>人の悩みは、尽きない。人の心は複雑だと言われているが、どのような類の意識や心の動きも、脳細胞のシナプス回路を１００個使うだけで成り立って</a:t>
            </a:r>
            <a:r>
              <a:rPr lang="ja-JP" altLang="en-US" dirty="0" smtClean="0">
                <a:solidFill>
                  <a:schemeClr val="tx1">
                    <a:lumMod val="95000"/>
                    <a:lumOff val="5000"/>
                  </a:schemeClr>
                </a:solidFill>
              </a:rPr>
              <a:t>いる。これが人</a:t>
            </a:r>
            <a:r>
              <a:rPr lang="ja-JP" altLang="en-US" dirty="0">
                <a:solidFill>
                  <a:schemeClr val="tx1">
                    <a:lumMod val="95000"/>
                    <a:lumOff val="5000"/>
                  </a:schemeClr>
                </a:solidFill>
              </a:rPr>
              <a:t>の頭脳の不思議であり、限界でもある。　</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4469392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８－８</a:t>
            </a:r>
            <a:r>
              <a:rPr kumimoji="1" lang="en-US" altLang="ja-JP" dirty="0" smtClean="0"/>
              <a:t/>
            </a:r>
            <a:br>
              <a:rPr kumimoji="1" lang="en-US" altLang="ja-JP" dirty="0" smtClean="0"/>
            </a:br>
            <a:r>
              <a:rPr kumimoji="1" lang="ja-JP" altLang="en-US" dirty="0" smtClean="0"/>
              <a:t>不足する時間を補う、量子過程のアイデア</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dirty="0" smtClean="0"/>
              <a:t>人工生命はなかなか進化でき</a:t>
            </a:r>
            <a:r>
              <a:rPr lang="ja-JP" altLang="en-US" dirty="0" smtClean="0"/>
              <a:t>ない</a:t>
            </a:r>
            <a:r>
              <a:rPr lang="ja-JP" altLang="ja-JP" dirty="0" smtClean="0"/>
              <a:t>。生物</a:t>
            </a:r>
            <a:r>
              <a:rPr lang="ja-JP" altLang="ja-JP" dirty="0"/>
              <a:t>学者の多くは、進化の歴史の長い時間のうちに偶然が重なって解決したと考えて</a:t>
            </a:r>
            <a:r>
              <a:rPr lang="ja-JP" altLang="ja-JP" dirty="0" smtClean="0"/>
              <a:t>い</a:t>
            </a:r>
            <a:r>
              <a:rPr lang="ja-JP" altLang="en-US" dirty="0" smtClean="0"/>
              <a:t>る</a:t>
            </a:r>
            <a:r>
              <a:rPr lang="ja-JP" altLang="ja-JP" dirty="0" smtClean="0"/>
              <a:t>。</a:t>
            </a:r>
            <a:r>
              <a:rPr lang="ja-JP" altLang="ja-JP" dirty="0"/>
              <a:t>しかし、遺伝子アルゴリズムに必要な時間は天文学的数字</a:t>
            </a:r>
            <a:r>
              <a:rPr lang="ja-JP" altLang="ja-JP" dirty="0" smtClean="0"/>
              <a:t>で</a:t>
            </a:r>
            <a:r>
              <a:rPr lang="ja-JP" altLang="en-US" dirty="0" smtClean="0"/>
              <a:t>ある</a:t>
            </a:r>
            <a:r>
              <a:rPr lang="ja-JP" altLang="ja-JP" dirty="0" smtClean="0"/>
              <a:t>から</a:t>
            </a:r>
            <a:r>
              <a:rPr lang="ja-JP" altLang="ja-JP" dirty="0"/>
              <a:t>、数億や数十億年の生物の歴史ではとても</a:t>
            </a:r>
            <a:r>
              <a:rPr lang="ja-JP" altLang="ja-JP" dirty="0" smtClean="0"/>
              <a:t>足りない。</a:t>
            </a:r>
            <a:endParaRPr lang="en-US" altLang="ja-JP" dirty="0" smtClean="0"/>
          </a:p>
          <a:p>
            <a:r>
              <a:rPr lang="ja-JP" altLang="ja-JP" dirty="0" smtClean="0"/>
              <a:t>チンパンジー</a:t>
            </a:r>
            <a:r>
              <a:rPr lang="ja-JP" altLang="ja-JP" dirty="0"/>
              <a:t>と人間のＤＮＡは９８％</a:t>
            </a:r>
            <a:r>
              <a:rPr lang="ja-JP" altLang="ja-JP" dirty="0" smtClean="0"/>
              <a:t>同じ</a:t>
            </a:r>
            <a:r>
              <a:rPr lang="ja-JP" altLang="en-US" dirty="0" smtClean="0"/>
              <a:t>だ</a:t>
            </a:r>
            <a:r>
              <a:rPr lang="ja-JP" altLang="ja-JP" dirty="0" smtClean="0"/>
              <a:t>から</a:t>
            </a:r>
            <a:r>
              <a:rPr lang="ja-JP" altLang="ja-JP" dirty="0"/>
              <a:t>、言語や心がその差に格納されているとは</a:t>
            </a:r>
            <a:r>
              <a:rPr lang="ja-JP" altLang="ja-JP" dirty="0" smtClean="0"/>
              <a:t>考えにくい。</a:t>
            </a:r>
            <a:r>
              <a:rPr lang="ja-JP" altLang="ja-JP" dirty="0"/>
              <a:t>そこで石川</a:t>
            </a:r>
            <a:r>
              <a:rPr lang="ja-JP" altLang="ja-JP" dirty="0" smtClean="0"/>
              <a:t>幹人は</a:t>
            </a:r>
            <a:r>
              <a:rPr lang="ja-JP" altLang="ja-JP" b="1" dirty="0"/>
              <a:t>量子過程</a:t>
            </a:r>
            <a:r>
              <a:rPr lang="ja-JP" altLang="ja-JP" dirty="0"/>
              <a:t>の考えを</a:t>
            </a:r>
            <a:r>
              <a:rPr lang="ja-JP" altLang="ja-JP" dirty="0" smtClean="0"/>
              <a:t>提唱す</a:t>
            </a:r>
            <a:r>
              <a:rPr lang="ja-JP" altLang="en-US" dirty="0" smtClean="0"/>
              <a:t>る</a:t>
            </a:r>
            <a:r>
              <a:rPr lang="ja-JP" altLang="ja-JP" dirty="0" smtClean="0"/>
              <a:t>。</a:t>
            </a:r>
            <a:r>
              <a:rPr lang="ja-JP" altLang="ja-JP" dirty="0"/>
              <a:t>量子過程であれば突然変異が重ね合わせになり、環境への適応度合に応じて、複数の突然変異が結果的に同時に起きる確率が上昇可能なのではないかと</a:t>
            </a:r>
            <a:r>
              <a:rPr lang="ja-JP" altLang="ja-JP" dirty="0" smtClean="0"/>
              <a:t>考えられる。</a:t>
            </a:r>
            <a:r>
              <a:rPr lang="ja-JP" altLang="ja-JP" dirty="0"/>
              <a:t>高等動物になればなるほど、より広く量子的な重ね合わせを実現できる機構が次々と生成してゆく、その過程の一部がこころや意識と呼ばれるほど高度化したのではないかと</a:t>
            </a:r>
            <a:r>
              <a:rPr lang="ja-JP" altLang="ja-JP" dirty="0" smtClean="0"/>
              <a:t>考えられる（</a:t>
            </a:r>
            <a:r>
              <a:rPr lang="ja-JP" altLang="ja-JP" dirty="0"/>
              <a:t>石川幹人『人間とはどういう生物か』）。</a:t>
            </a:r>
            <a:r>
              <a:rPr lang="en-US" altLang="ja-JP" dirty="0"/>
              <a:t> </a:t>
            </a:r>
            <a:endParaRPr lang="ja-JP" altLang="ja-JP" dirty="0"/>
          </a:p>
          <a:p>
            <a:endParaRPr lang="ja-JP" altLang="ja-JP" dirty="0"/>
          </a:p>
          <a:p>
            <a:endParaRPr kumimoji="1" lang="ja-JP" altLang="en-US" dirty="0"/>
          </a:p>
        </p:txBody>
      </p:sp>
    </p:spTree>
    <p:extLst>
      <p:ext uri="{BB962C8B-B14F-4D97-AF65-F5344CB8AC3E}">
        <p14:creationId xmlns:p14="http://schemas.microsoft.com/office/powerpoint/2010/main" val="2258822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９－１　意識の数式化</a:t>
            </a:r>
            <a:r>
              <a:rPr kumimoji="1" lang="ja-JP" altLang="en-US" dirty="0" smtClean="0">
                <a:solidFill>
                  <a:schemeClr val="tx1">
                    <a:lumMod val="95000"/>
                    <a:lumOff val="5000"/>
                  </a:schemeClr>
                </a:solidFill>
              </a:rPr>
              <a:t>（</a:t>
            </a:r>
            <a:r>
              <a:rPr lang="ja-JP" altLang="en-US" dirty="0" smtClean="0">
                <a:solidFill>
                  <a:schemeClr val="tx1">
                    <a:lumMod val="95000"/>
                    <a:lumOff val="5000"/>
                  </a:schemeClr>
                </a:solidFill>
              </a:rPr>
              <a:t>統合</a:t>
            </a:r>
            <a:r>
              <a:rPr lang="ja-JP" altLang="en-US" dirty="0">
                <a:solidFill>
                  <a:schemeClr val="tx1">
                    <a:lumMod val="95000"/>
                    <a:lumOff val="5000"/>
                  </a:schemeClr>
                </a:solidFill>
              </a:rPr>
              <a:t>情報</a:t>
            </a:r>
            <a:r>
              <a:rPr lang="ja-JP" altLang="en-US" dirty="0" smtClean="0">
                <a:solidFill>
                  <a:schemeClr val="tx1">
                    <a:lumMod val="95000"/>
                    <a:lumOff val="5000"/>
                  </a:schemeClr>
                </a:solidFill>
              </a:rPr>
              <a:t>理論）</a:t>
            </a:r>
            <a:endParaRPr kumimoji="1" lang="ja-JP" altLang="en-US" dirty="0">
              <a:solidFill>
                <a:schemeClr val="tx1">
                  <a:lumMod val="95000"/>
                  <a:lumOff val="5000"/>
                </a:schemeClr>
              </a:solidFill>
            </a:endParaRPr>
          </a:p>
        </p:txBody>
      </p:sp>
      <p:sp>
        <p:nvSpPr>
          <p:cNvPr id="3" name="コンテンツ プレースホルダー 2"/>
          <p:cNvSpPr>
            <a:spLocks noGrp="1"/>
          </p:cNvSpPr>
          <p:nvPr>
            <p:ph idx="1"/>
          </p:nvPr>
        </p:nvSpPr>
        <p:spPr/>
        <p:txBody>
          <a:bodyPr>
            <a:normAutofit/>
          </a:bodyPr>
          <a:lstStyle/>
          <a:p>
            <a:r>
              <a:rPr kumimoji="1" lang="ja-JP" altLang="en-US" dirty="0" smtClean="0"/>
              <a:t>ジュリオ・トノーニは、</a:t>
            </a:r>
            <a:r>
              <a:rPr lang="ja-JP" altLang="en-US" dirty="0" smtClean="0"/>
              <a:t>主観的な意識の量は数学的に表現できると考える（</a:t>
            </a:r>
            <a:r>
              <a:rPr kumimoji="1" lang="ja-JP" altLang="en-US" dirty="0" smtClean="0">
                <a:solidFill>
                  <a:schemeClr val="tx1">
                    <a:lumMod val="95000"/>
                    <a:lumOff val="5000"/>
                  </a:schemeClr>
                </a:solidFill>
              </a:rPr>
              <a:t>統合情報理論）。</a:t>
            </a:r>
            <a:r>
              <a:rPr kumimoji="1" lang="ja-JP" altLang="en-US" dirty="0" smtClean="0"/>
              <a:t>意識は脳の特定の分野に存在するのではなく、脳の情報と情報の「つながり」が作るネットワークによって生み出されているとする。</a:t>
            </a:r>
            <a:r>
              <a:rPr lang="ja-JP" altLang="en-US" dirty="0" smtClean="0"/>
              <a:t>起きているときにあったのが、情報と情報をつなぐ「つながり」、このつながりを線でつないでゆくとまるで「蜘蛛の巣」のようなものが浮かび上がってくるのである。</a:t>
            </a:r>
            <a:endParaRPr lang="en-US" altLang="ja-JP" dirty="0" smtClean="0"/>
          </a:p>
          <a:p>
            <a:r>
              <a:rPr lang="ja-JP" altLang="ja-JP" dirty="0" smtClean="0"/>
              <a:t>意識</a:t>
            </a:r>
            <a:r>
              <a:rPr lang="ja-JP" altLang="ja-JP" dirty="0"/>
              <a:t>は脳の特定の分野に存在するのではなく、脳の情報と情報の「つながり」が作るネットワークによって生み出されているとする。</a:t>
            </a:r>
            <a:endParaRPr lang="en-US" altLang="ja-JP" dirty="0"/>
          </a:p>
          <a:p>
            <a:endParaRPr kumimoji="1" lang="ja-JP" altLang="en-US" dirty="0"/>
          </a:p>
        </p:txBody>
      </p:sp>
    </p:spTree>
    <p:extLst>
      <p:ext uri="{BB962C8B-B14F-4D97-AF65-F5344CB8AC3E}">
        <p14:creationId xmlns:p14="http://schemas.microsoft.com/office/powerpoint/2010/main" val="30131712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en-US" dirty="0" smtClean="0"/>
              <a:t>９－２　物質一元論と意識一元論</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a:t>統合情報理論は「視床</a:t>
            </a:r>
            <a:r>
              <a:rPr lang="en-US" altLang="ja-JP" dirty="0"/>
              <a:t>-</a:t>
            </a:r>
            <a:r>
              <a:rPr lang="ja-JP" altLang="ja-JP" dirty="0"/>
              <a:t>皮質系」という物質が『意識』を生むと考える「物質一元論」を前提とする。しかし、『意識』が「視床</a:t>
            </a:r>
            <a:r>
              <a:rPr lang="en-US" altLang="ja-JP" dirty="0"/>
              <a:t>-</a:t>
            </a:r>
            <a:r>
              <a:rPr lang="ja-JP" altLang="ja-JP" dirty="0"/>
              <a:t>皮質系」という物質を生んだと考える「意識一元論」も可能である。「物質一元論」の立場では、『意識』が生まれたのは偶然だと考えるから、『意識』を生む必然的な設計指針が無い。しかし「意識一元論」の立場では、『意識』を生命体に与えるための必然的な設計指針が得られる。</a:t>
            </a:r>
          </a:p>
          <a:p>
            <a:r>
              <a:rPr lang="ja-JP" altLang="ja-JP" dirty="0"/>
              <a:t>この考え方には二元論的な観点からの批判もあるが、現在の情緒的な手法による観光学研究の構造改革は間違いなく進展するであろう。神経科学には巨額が投資され、「脳の透明化」が間違いなく進んでゆく。　観光研究の中心である観光資源の評価も、脳科学に統合される運命にある</a:t>
            </a:r>
            <a:r>
              <a:rPr lang="ja-JP" altLang="ja-JP" dirty="0" smtClean="0"/>
              <a:t>の</a:t>
            </a:r>
            <a:endParaRPr lang="en-US" altLang="ja-JP" dirty="0" smtClean="0"/>
          </a:p>
          <a:p>
            <a:r>
              <a:rPr lang="ja-JP" altLang="en-US" dirty="0"/>
              <a:t>「ルシアン・ハーディは、物質世界とは別の何かによって支配されているかもしれないと主張する。すなわち人間の心である。心と体の二元論を発展させ、心は通常の物理の外にあり、物理世界に干渉すると考えた。</a:t>
            </a:r>
            <a:r>
              <a:rPr lang="ja-JP" altLang="en-US" dirty="0" smtClean="0"/>
              <a:t>」</a:t>
            </a:r>
            <a:endParaRPr lang="ja-JP" altLang="en-US" dirty="0"/>
          </a:p>
          <a:p>
            <a:endParaRPr kumimoji="1" lang="ja-JP" altLang="en-US" dirty="0"/>
          </a:p>
        </p:txBody>
      </p:sp>
    </p:spTree>
    <p:extLst>
      <p:ext uri="{BB962C8B-B14F-4D97-AF65-F5344CB8AC3E}">
        <p14:creationId xmlns:p14="http://schemas.microsoft.com/office/powerpoint/2010/main" val="186566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ja-JP" dirty="0" smtClean="0"/>
              <a:t>　</a:t>
            </a:r>
            <a:r>
              <a:rPr lang="ja-JP" altLang="en-US" dirty="0" smtClean="0"/>
              <a:t>２－２</a:t>
            </a:r>
            <a:r>
              <a:rPr lang="ja-JP" altLang="ja-JP" dirty="0" smtClean="0"/>
              <a:t>　　観光情報提供</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旅行客に対する情報</a:t>
            </a:r>
            <a:r>
              <a:rPr lang="ja-JP" altLang="ja-JP" dirty="0" smtClean="0"/>
              <a:t>提供</a:t>
            </a:r>
            <a:r>
              <a:rPr lang="ja-JP" altLang="en-US" dirty="0" smtClean="0"/>
              <a:t>制度</a:t>
            </a:r>
            <a:r>
              <a:rPr lang="ja-JP" altLang="ja-JP" dirty="0" smtClean="0"/>
              <a:t>に</a:t>
            </a:r>
            <a:r>
              <a:rPr lang="ja-JP" altLang="ja-JP" dirty="0"/>
              <a:t>ついては、宿泊、通訳案内、海外観光宣伝、旅行業等それぞれ個別の法制度により対応されて</a:t>
            </a:r>
            <a:r>
              <a:rPr lang="ja-JP" altLang="ja-JP" dirty="0" smtClean="0"/>
              <a:t>い</a:t>
            </a:r>
            <a:r>
              <a:rPr lang="ja-JP" altLang="en-US" dirty="0" smtClean="0"/>
              <a:t>る</a:t>
            </a:r>
            <a:r>
              <a:rPr lang="ja-JP" altLang="ja-JP" dirty="0" smtClean="0"/>
              <a:t>。</a:t>
            </a:r>
            <a:r>
              <a:rPr lang="ja-JP" altLang="ja-JP" dirty="0"/>
              <a:t>旅客運送事業についても、個別運送法の体系の中で情報提供制度が確立して</a:t>
            </a:r>
            <a:r>
              <a:rPr lang="ja-JP" altLang="ja-JP" dirty="0" smtClean="0"/>
              <a:t>い</a:t>
            </a:r>
            <a:r>
              <a:rPr lang="ja-JP" altLang="en-US" dirty="0" smtClean="0"/>
              <a:t>る</a:t>
            </a:r>
            <a:r>
              <a:rPr lang="ja-JP" altLang="ja-JP" dirty="0" smtClean="0"/>
              <a:t>。</a:t>
            </a:r>
            <a:endParaRPr lang="ja-JP" altLang="ja-JP" dirty="0"/>
          </a:p>
          <a:p>
            <a:r>
              <a:rPr lang="ja-JP" altLang="ja-JP" dirty="0"/>
              <a:t>位置情報を提供するスマホの登場は、人流・情報流制度の再構築を必要とさせて</a:t>
            </a:r>
            <a:r>
              <a:rPr lang="ja-JP" altLang="ja-JP" dirty="0" smtClean="0"/>
              <a:t>い</a:t>
            </a:r>
            <a:r>
              <a:rPr lang="ja-JP" altLang="en-US" dirty="0" smtClean="0"/>
              <a:t>る</a:t>
            </a:r>
            <a:r>
              <a:rPr lang="ja-JP" altLang="ja-JP" dirty="0" smtClean="0"/>
              <a:t>。ヒト</a:t>
            </a:r>
            <a:r>
              <a:rPr lang="ja-JP" altLang="ja-JP" dirty="0"/>
              <a:t>の移動に着目し、旅客運送事業制度と旅行業制度をヒトの移動情報に基づいて統合する形で再構築すること並びに観光法制度をヒトが移動する際にあたって提供する情報に関する法制度として整備することが規範性確保にもっとも有効で</a:t>
            </a:r>
            <a:r>
              <a:rPr lang="ja-JP" altLang="ja-JP" dirty="0" smtClean="0"/>
              <a:t>ある。 </a:t>
            </a:r>
            <a:endParaRPr lang="ja-JP" altLang="ja-JP" dirty="0"/>
          </a:p>
        </p:txBody>
      </p:sp>
    </p:spTree>
    <p:extLst>
      <p:ext uri="{BB962C8B-B14F-4D97-AF65-F5344CB8AC3E}">
        <p14:creationId xmlns:p14="http://schemas.microsoft.com/office/powerpoint/2010/main" val="23956041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a:ln>
            <a:solidFill>
              <a:schemeClr val="accent1"/>
            </a:solidFill>
          </a:ln>
        </p:spPr>
        <p:txBody>
          <a:bodyPr/>
          <a:lstStyle/>
          <a:p>
            <a:pPr algn="ctr"/>
            <a:r>
              <a:rPr lang="ja-JP" altLang="en-US" dirty="0"/>
              <a:t>ロジャーペンローズの意識一元論</a:t>
            </a:r>
            <a:endParaRPr kumimoji="1" lang="ja-JP" altLang="en-US" dirty="0"/>
          </a:p>
        </p:txBody>
      </p:sp>
      <p:sp>
        <p:nvSpPr>
          <p:cNvPr id="3" name="コンテンツ プレースホルダー 2"/>
          <p:cNvSpPr>
            <a:spLocks noGrp="1"/>
          </p:cNvSpPr>
          <p:nvPr>
            <p:ph idx="1"/>
          </p:nvPr>
        </p:nvSpPr>
        <p:spPr/>
        <p:txBody>
          <a:bodyPr/>
          <a:lstStyle/>
          <a:p>
            <a:r>
              <a:rPr lang="ja-JP" altLang="en-US" dirty="0"/>
              <a:t>ロジャーペンローズの意識一元論では「脳で生まれる意識は宇宙世界で</a:t>
            </a:r>
            <a:r>
              <a:rPr lang="ja-JP" altLang="en-US" dirty="0" smtClean="0"/>
              <a:t>生まれる</a:t>
            </a:r>
            <a:r>
              <a:rPr lang="ja-JP" altLang="en-US" dirty="0"/>
              <a:t>素粒子より小さい物質であり、重力・空間・時間にとわれない性質を</a:t>
            </a:r>
            <a:r>
              <a:rPr lang="ja-JP" altLang="en-US" dirty="0" smtClean="0"/>
              <a:t>持つ</a:t>
            </a:r>
            <a:r>
              <a:rPr lang="ja-JP" altLang="en-US" dirty="0"/>
              <a:t>ため、通常は脳に納まっている」が「体験者の心臓が止まると、意識は脳か ら出て拡散する。そこで体験者が蘇生した場合は意識は脳に戻り、体験者が蘇 生しなければ意識情報は宇宙に在り続ける」あるいは「別の生命体と結び付い て生まれ変わるのかもしれない。」と考える（林一翻訳</a:t>
            </a:r>
            <a:r>
              <a:rPr lang="en-US" altLang="ja-JP" dirty="0"/>
              <a:t>『</a:t>
            </a:r>
            <a:r>
              <a:rPr lang="ja-JP" altLang="en-US" dirty="0"/>
              <a:t>皇帝の新しい心</a:t>
            </a:r>
            <a:r>
              <a:rPr lang="en-US" altLang="ja-JP" dirty="0"/>
              <a:t>』</a:t>
            </a:r>
            <a:r>
              <a:rPr lang="ja-JP" altLang="en-US" dirty="0"/>
              <a:t>みす </a:t>
            </a:r>
            <a:r>
              <a:rPr lang="ja-JP" altLang="en-US" dirty="0" err="1"/>
              <a:t>ず</a:t>
            </a:r>
            <a:r>
              <a:rPr lang="ja-JP" altLang="en-US" dirty="0"/>
              <a:t>書房</a:t>
            </a:r>
            <a:r>
              <a:rPr lang="en-US" altLang="ja-JP" dirty="0"/>
              <a:t>1994</a:t>
            </a:r>
            <a:r>
              <a:rPr lang="ja-JP" altLang="en-US" dirty="0"/>
              <a:t>年）。</a:t>
            </a:r>
          </a:p>
          <a:p>
            <a:endParaRPr kumimoji="1" lang="ja-JP" altLang="en-US" dirty="0"/>
          </a:p>
        </p:txBody>
      </p:sp>
    </p:spTree>
    <p:extLst>
      <p:ext uri="{BB962C8B-B14F-4D97-AF65-F5344CB8AC3E}">
        <p14:creationId xmlns:p14="http://schemas.microsoft.com/office/powerpoint/2010/main" val="8309122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4014" y="365125"/>
            <a:ext cx="10499785" cy="1360158"/>
          </a:xfrm>
          <a:ln>
            <a:solidFill>
              <a:schemeClr val="tx1">
                <a:lumMod val="95000"/>
                <a:lumOff val="5000"/>
              </a:schemeClr>
            </a:solidFill>
          </a:ln>
        </p:spPr>
        <p:txBody>
          <a:bodyPr/>
          <a:lstStyle/>
          <a:p>
            <a:pPr algn="ctr"/>
            <a:r>
              <a:rPr lang="ja-JP" altLang="en-US" dirty="0" smtClean="0"/>
              <a:t>９－</a:t>
            </a:r>
            <a:r>
              <a:rPr lang="ja-JP" altLang="en-US" dirty="0"/>
              <a:t>３</a:t>
            </a:r>
            <a:r>
              <a:rPr lang="ja-JP" altLang="en-US" dirty="0" smtClean="0"/>
              <a:t>　Ｇｏｏｇｌｅのネコ</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2012</a:t>
            </a:r>
            <a:r>
              <a:rPr lang="ja-JP" altLang="en-US" dirty="0" smtClean="0"/>
              <a:t>年</a:t>
            </a:r>
            <a:r>
              <a:rPr lang="ja-JP" altLang="en-US" dirty="0"/>
              <a:t>、コンピューターは 猫がどういうものであるか人間に教えられること無く、自力で理解した。 いわゆる「グーグルの猫」であるが、すでに人間の視覚による認識能力を 超えるところまで進んでいる。評価の基となる特徴量を人間の手で加える ことなく評価が</a:t>
            </a:r>
            <a:r>
              <a:rPr lang="ja-JP" altLang="en-US" dirty="0" smtClean="0"/>
              <a:t>できるようになったのである。 </a:t>
            </a:r>
            <a:endParaRPr kumimoji="1" lang="ja-JP" altLang="en-US" dirty="0"/>
          </a:p>
        </p:txBody>
      </p:sp>
    </p:spTree>
    <p:extLst>
      <p:ext uri="{BB962C8B-B14F-4D97-AF65-F5344CB8AC3E}">
        <p14:creationId xmlns:p14="http://schemas.microsoft.com/office/powerpoint/2010/main" val="15139356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b="1" dirty="0" smtClean="0"/>
              <a:t>９－４　デープラーニング</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ディープラーニング</a:t>
            </a:r>
            <a:r>
              <a:rPr lang="ja-JP" altLang="en-US" dirty="0"/>
              <a:t>を一言で説明すると、</a:t>
            </a:r>
            <a:r>
              <a:rPr lang="ja-JP" altLang="en-US" b="1" dirty="0">
                <a:solidFill>
                  <a:schemeClr val="tx1">
                    <a:lumMod val="95000"/>
                    <a:lumOff val="5000"/>
                  </a:schemeClr>
                </a:solidFill>
              </a:rPr>
              <a:t>特徴量</a:t>
            </a:r>
            <a:r>
              <a:rPr lang="ja-JP" altLang="en-US" dirty="0">
                <a:solidFill>
                  <a:schemeClr val="tx1">
                    <a:lumMod val="95000"/>
                    <a:lumOff val="5000"/>
                  </a:schemeClr>
                </a:solidFill>
              </a:rPr>
              <a:t>を</a:t>
            </a:r>
            <a:r>
              <a:rPr lang="ja-JP" altLang="en-US" dirty="0"/>
              <a:t>機械が自ら把握できるようになった</a:t>
            </a:r>
            <a:r>
              <a:rPr lang="ja-JP" altLang="en-US" dirty="0" smtClean="0"/>
              <a:t>こと。赤ちゃん</a:t>
            </a:r>
            <a:r>
              <a:rPr lang="ja-JP" altLang="en-US" dirty="0"/>
              <a:t>と同じ学習を</a:t>
            </a:r>
            <a:r>
              <a:rPr lang="ja-JP" altLang="en-US" dirty="0" smtClean="0"/>
              <a:t>する。機械</a:t>
            </a:r>
            <a:r>
              <a:rPr lang="ja-JP" altLang="en-US" dirty="0"/>
              <a:t>の認知能力は</a:t>
            </a:r>
            <a:r>
              <a:rPr lang="en-US" altLang="ja-JP" dirty="0"/>
              <a:t>2015</a:t>
            </a:r>
            <a:r>
              <a:rPr lang="ja-JP" altLang="en-US" dirty="0"/>
              <a:t>年には人間の認知能力を超えている。</a:t>
            </a:r>
          </a:p>
          <a:p>
            <a:r>
              <a:rPr lang="ja-JP" altLang="en-US" b="1" dirty="0" smtClean="0"/>
              <a:t>これに、強化</a:t>
            </a:r>
            <a:r>
              <a:rPr lang="ja-JP" altLang="en-US" b="1" dirty="0"/>
              <a:t>学習</a:t>
            </a:r>
            <a:r>
              <a:rPr lang="ja-JP" altLang="en-US" dirty="0"/>
              <a:t>が加わる。ゴルフの練習を機械が行うとき、周りの状況も機械が作るようにする。「</a:t>
            </a:r>
            <a:r>
              <a:rPr lang="ja-JP" altLang="en-US" b="1" dirty="0"/>
              <a:t>モラベックのパラドックス</a:t>
            </a:r>
            <a:r>
              <a:rPr lang="ja-JP" altLang="en-US" dirty="0"/>
              <a:t>」と言って子供ができることほど難しいものはなかったが、できるようになった</a:t>
            </a:r>
            <a:r>
              <a:rPr lang="ja-JP" altLang="en-US" dirty="0" smtClean="0"/>
              <a:t>。「</a:t>
            </a:r>
            <a:r>
              <a:rPr lang="ja-JP" altLang="en-US" dirty="0"/>
              <a:t>認識」には膨大な計算量が必要</a:t>
            </a:r>
            <a:r>
              <a:rPr lang="ja-JP" altLang="en-US" dirty="0" smtClean="0"/>
              <a:t>だったが</a:t>
            </a:r>
            <a:r>
              <a:rPr lang="ja-JP" altLang="en-US" dirty="0"/>
              <a:t>、今では</a:t>
            </a:r>
            <a:r>
              <a:rPr lang="ja-JP" altLang="en-US" dirty="0" smtClean="0"/>
              <a:t>可能。</a:t>
            </a:r>
            <a:r>
              <a:rPr lang="ja-JP" altLang="en-US" b="1" dirty="0"/>
              <a:t>認知</a:t>
            </a:r>
            <a:r>
              <a:rPr lang="ja-JP" altLang="en-US" dirty="0"/>
              <a:t>から</a:t>
            </a:r>
            <a:r>
              <a:rPr lang="ja-JP" altLang="en-US" b="1" dirty="0"/>
              <a:t>運動</a:t>
            </a:r>
            <a:r>
              <a:rPr lang="ja-JP" altLang="en-US" dirty="0"/>
              <a:t>そして</a:t>
            </a:r>
            <a:r>
              <a:rPr lang="ja-JP" altLang="en-US" b="1" dirty="0"/>
              <a:t>言語</a:t>
            </a:r>
            <a:r>
              <a:rPr lang="ja-JP" altLang="en-US" dirty="0"/>
              <a:t>である</a:t>
            </a:r>
            <a:r>
              <a:rPr lang="ja-JP" altLang="en-US" dirty="0" smtClean="0"/>
              <a:t>。言葉</a:t>
            </a:r>
            <a:r>
              <a:rPr lang="ja-JP" altLang="en-US" dirty="0"/>
              <a:t>の意味を理解して、映像を思い浮かべ、また言葉に置き換える作業をするようになれば完成</a:t>
            </a:r>
            <a:r>
              <a:rPr lang="ja-JP" altLang="en-US" dirty="0" smtClean="0"/>
              <a:t>。</a:t>
            </a:r>
            <a:endParaRPr lang="en-US" altLang="ja-JP" dirty="0" smtClean="0"/>
          </a:p>
          <a:p>
            <a:r>
              <a:rPr lang="ja-JP" altLang="en-US" dirty="0" smtClean="0"/>
              <a:t>ディープラーニング</a:t>
            </a:r>
            <a:r>
              <a:rPr lang="ja-JP" altLang="en-US" dirty="0"/>
              <a:t>はパターンの</a:t>
            </a:r>
            <a:r>
              <a:rPr lang="ja-JP" altLang="en-US" dirty="0" smtClean="0"/>
              <a:t>処理である。「</a:t>
            </a:r>
            <a:r>
              <a:rPr lang="ja-JP" altLang="en-US" dirty="0"/>
              <a:t>カンブリア紀の爆発」には</a:t>
            </a:r>
            <a:r>
              <a:rPr lang="ja-JP" altLang="en-US" b="1" dirty="0"/>
              <a:t>眼の誕生</a:t>
            </a:r>
            <a:r>
              <a:rPr lang="ja-JP" altLang="en-US" dirty="0"/>
              <a:t>が</a:t>
            </a:r>
            <a:r>
              <a:rPr lang="ja-JP" altLang="en-US" dirty="0" smtClean="0"/>
              <a:t>あった。</a:t>
            </a:r>
            <a:r>
              <a:rPr lang="ja-JP" altLang="en-US" dirty="0"/>
              <a:t>今度は眼を持った機械のカンブリア爆発が</a:t>
            </a:r>
            <a:r>
              <a:rPr lang="ja-JP" altLang="en-US" dirty="0" smtClean="0"/>
              <a:t>発生する。人間</a:t>
            </a:r>
            <a:r>
              <a:rPr lang="ja-JP" altLang="en-US" dirty="0"/>
              <a:t>は</a:t>
            </a:r>
            <a:r>
              <a:rPr lang="ja-JP" altLang="en-US" b="1" dirty="0"/>
              <a:t>パターンの空間処理</a:t>
            </a:r>
            <a:r>
              <a:rPr lang="ja-JP" altLang="en-US" dirty="0"/>
              <a:t>を行っている。一秒後を予測して行動できる</a:t>
            </a:r>
            <a:r>
              <a:rPr lang="ja-JP" altLang="en-US" dirty="0" smtClean="0"/>
              <a:t>。コスト</a:t>
            </a:r>
            <a:r>
              <a:rPr lang="ja-JP" altLang="en-US" dirty="0"/>
              <a:t>のかかる作業は機械が置き換われる。「</a:t>
            </a:r>
            <a:r>
              <a:rPr lang="ja-JP" altLang="en-US" b="1" dirty="0"/>
              <a:t>家のホテル化</a:t>
            </a:r>
            <a:r>
              <a:rPr lang="ja-JP" altLang="en-US" dirty="0"/>
              <a:t>」がかたづけロボットの出現で</a:t>
            </a:r>
            <a:r>
              <a:rPr lang="ja-JP" altLang="en-US" dirty="0" smtClean="0"/>
              <a:t>可能になる。</a:t>
            </a:r>
            <a:endParaRPr lang="ja-JP" altLang="en-US" dirty="0"/>
          </a:p>
        </p:txBody>
      </p:sp>
    </p:spTree>
    <p:extLst>
      <p:ext uri="{BB962C8B-B14F-4D97-AF65-F5344CB8AC3E}">
        <p14:creationId xmlns:p14="http://schemas.microsoft.com/office/powerpoint/2010/main" val="1299385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cmpd="thickThin">
            <a:solidFill>
              <a:schemeClr val="tx1">
                <a:lumMod val="95000"/>
                <a:lumOff val="5000"/>
              </a:schemeClr>
            </a:solidFill>
          </a:ln>
        </p:spPr>
        <p:txBody>
          <a:bodyPr/>
          <a:lstStyle/>
          <a:p>
            <a:pPr algn="ctr"/>
            <a:r>
              <a:rPr lang="ja-JP" altLang="en-US" dirty="0" smtClean="0"/>
              <a:t>９－５　</a:t>
            </a:r>
            <a:r>
              <a:rPr lang="ja-JP" altLang="ja-JP" dirty="0" smtClean="0"/>
              <a:t>モラベック</a:t>
            </a:r>
            <a:r>
              <a:rPr lang="ja-JP" altLang="ja-JP" dirty="0"/>
              <a:t>の</a:t>
            </a:r>
            <a:r>
              <a:rPr lang="ja-JP" altLang="ja-JP" dirty="0" smtClean="0"/>
              <a:t>パラドックス</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高度な推論よりも感覚運動スキルの方が多くの計算資源を</a:t>
            </a:r>
            <a:r>
              <a:rPr lang="ja-JP" altLang="en-US" dirty="0" smtClean="0"/>
              <a:t>要する</a:t>
            </a:r>
            <a:endParaRPr lang="en-US" altLang="ja-JP" dirty="0" smtClean="0"/>
          </a:p>
          <a:p>
            <a:r>
              <a:rPr lang="ja-JP" altLang="en-US" dirty="0"/>
              <a:t>コンピュータに知能テストを受けさせたりチェッカーをプレイさせたりするよりも、</a:t>
            </a:r>
            <a:r>
              <a:rPr lang="en-US" altLang="ja-JP" dirty="0"/>
              <a:t>1</a:t>
            </a:r>
            <a:r>
              <a:rPr lang="ja-JP" altLang="en-US" dirty="0"/>
              <a:t>歳児レベルの知覚と運動のスキルを与える方が遥かに難しいか、あるいは不可能で</a:t>
            </a:r>
            <a:r>
              <a:rPr lang="ja-JP" altLang="en-US" dirty="0" smtClean="0"/>
              <a:t>ある</a:t>
            </a:r>
            <a:endParaRPr lang="en-US" altLang="ja-JP" dirty="0" smtClean="0"/>
          </a:p>
          <a:p>
            <a:r>
              <a:rPr lang="ja-JP" altLang="en-US" dirty="0"/>
              <a:t>人間のスキルは全て生物学的に実装されており、自然淘汰の過程を経て設計されている。その進化の過程で、自然淘汰はデザインの改良と最適化を高める方向に働く。スキルの起源が古いほど、自然淘汰によるデザインの改良が何度も行われることになる。抽象的思考が発展しはじめたのはごく最近であり、その実装が効率的であることはあまり期待できない。</a:t>
            </a:r>
            <a:endParaRPr kumimoji="1" lang="ja-JP" altLang="en-US" dirty="0"/>
          </a:p>
        </p:txBody>
      </p:sp>
    </p:spTree>
    <p:extLst>
      <p:ext uri="{BB962C8B-B14F-4D97-AF65-F5344CB8AC3E}">
        <p14:creationId xmlns:p14="http://schemas.microsoft.com/office/powerpoint/2010/main" val="1422445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562" y="365125"/>
            <a:ext cx="11248846" cy="1325563"/>
          </a:xfrm>
          <a:solidFill>
            <a:srgbClr val="FFFF00"/>
          </a:solidFill>
          <a:ln w="28575">
            <a:solidFill>
              <a:srgbClr val="FF0000"/>
            </a:solidFill>
          </a:ln>
        </p:spPr>
        <p:txBody>
          <a:bodyPr/>
          <a:lstStyle/>
          <a:p>
            <a:pPr algn="ctr"/>
            <a:r>
              <a:rPr lang="ja-JP" altLang="en-US" dirty="0" smtClean="0"/>
              <a:t>９－６</a:t>
            </a:r>
            <a:r>
              <a:rPr lang="en-US" altLang="ja-JP" dirty="0" smtClean="0"/>
              <a:t/>
            </a:r>
            <a:br>
              <a:rPr lang="en-US" altLang="ja-JP" dirty="0" smtClean="0"/>
            </a:br>
            <a:r>
              <a:rPr lang="ja-JP" altLang="en-US" dirty="0" smtClean="0"/>
              <a:t>ロボットによる</a:t>
            </a:r>
            <a:r>
              <a:rPr lang="ja-JP" altLang="ja-JP" dirty="0" smtClean="0"/>
              <a:t>東大</a:t>
            </a:r>
            <a:r>
              <a:rPr lang="ja-JP" altLang="en-US" dirty="0" smtClean="0"/>
              <a:t>入試合格</a:t>
            </a:r>
            <a:r>
              <a:rPr lang="ja-JP" altLang="ja-JP" dirty="0" smtClean="0"/>
              <a:t>プロジェクト</a:t>
            </a:r>
            <a:r>
              <a:rPr lang="ja-JP" altLang="en-US" dirty="0" smtClean="0"/>
              <a:t>の中止</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a:t>
            </a:r>
            <a:r>
              <a:rPr lang="ja-JP" altLang="ja-JP" dirty="0" smtClean="0"/>
              <a:t>東ロボ</a:t>
            </a:r>
            <a:r>
              <a:rPr lang="ja-JP" altLang="en-US" dirty="0" smtClean="0"/>
              <a:t>」</a:t>
            </a:r>
            <a:r>
              <a:rPr lang="ja-JP" altLang="ja-JP" dirty="0" smtClean="0"/>
              <a:t>は</a:t>
            </a:r>
            <a:r>
              <a:rPr lang="ja-JP" altLang="ja-JP" dirty="0"/>
              <a:t>「現在の理論とそれに基づく近未来のデータと技術では、相手と意思を疎通し、状況を的確に判断し、人と協力しながら問題解決を図るようなＡＩを生み出すことはできない」という結論に達した</a:t>
            </a:r>
            <a:r>
              <a:rPr lang="ja-JP" altLang="ja-JP" dirty="0" smtClean="0"/>
              <a:t>。</a:t>
            </a:r>
            <a:endParaRPr lang="en-US" altLang="ja-JP" dirty="0" smtClean="0"/>
          </a:p>
          <a:p>
            <a:r>
              <a:rPr lang="ja-JP" altLang="ja-JP" dirty="0" smtClean="0"/>
              <a:t>深層</a:t>
            </a:r>
            <a:r>
              <a:rPr lang="ja-JP" altLang="ja-JP" dirty="0"/>
              <a:t>学習と呼ばれるような一連の技術は</a:t>
            </a:r>
            <a:r>
              <a:rPr lang="ja-JP" altLang="ja-JP" dirty="0" smtClean="0"/>
              <a:t>、</a:t>
            </a:r>
            <a:r>
              <a:rPr lang="ja-JP" altLang="en-US" dirty="0" smtClean="0"/>
              <a:t>人間</a:t>
            </a:r>
            <a:r>
              <a:rPr lang="ja-JP" altLang="ja-JP" dirty="0" smtClean="0"/>
              <a:t>のような</a:t>
            </a:r>
            <a:r>
              <a:rPr lang="ja-JP" altLang="ja-JP" dirty="0"/>
              <a:t>少ない事例から一般化することはできないし、抽象概念をあつかえない。それをあつかうための数学の枠組みがそもそも存在しないからである。</a:t>
            </a:r>
          </a:p>
          <a:p>
            <a:r>
              <a:rPr lang="ja-JP" altLang="ja-JP" dirty="0"/>
              <a:t>はっきりしていることがある。仮に「意味を理解するＡＩ」が生まれるなら、それは人工知能や</a:t>
            </a:r>
            <a:r>
              <a:rPr lang="ja-JP" altLang="ja-JP" dirty="0" smtClean="0"/>
              <a:t>ハードウェア</a:t>
            </a:r>
            <a:r>
              <a:rPr lang="ja-JP" altLang="en-US" dirty="0" smtClean="0"/>
              <a:t>の</a:t>
            </a:r>
            <a:r>
              <a:rPr lang="ja-JP" altLang="ja-JP" dirty="0" smtClean="0"/>
              <a:t>世界</a:t>
            </a:r>
            <a:r>
              <a:rPr lang="ja-JP" altLang="ja-JP" dirty="0"/>
              <a:t>で革命が起きるのではない。それらを支える理論が、数学に世界で発見された時である</a:t>
            </a:r>
            <a:r>
              <a:rPr lang="ja-JP" altLang="ja-JP" dirty="0" smtClean="0"/>
              <a:t>。</a:t>
            </a:r>
            <a:endParaRPr lang="ja-JP" altLang="ja-JP" dirty="0"/>
          </a:p>
        </p:txBody>
      </p:sp>
    </p:spTree>
    <p:extLst>
      <p:ext uri="{BB962C8B-B14F-4D97-AF65-F5344CB8AC3E}">
        <p14:creationId xmlns:p14="http://schemas.microsoft.com/office/powerpoint/2010/main" val="11014008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981" y="365125"/>
            <a:ext cx="10938293" cy="1291147"/>
          </a:xfrm>
          <a:ln w="38100">
            <a:solidFill>
              <a:srgbClr val="FF0000"/>
            </a:solidFill>
          </a:ln>
        </p:spPr>
        <p:txBody>
          <a:bodyPr/>
          <a:lstStyle/>
          <a:p>
            <a:pPr algn="ctr"/>
            <a:r>
              <a:rPr kumimoji="1" lang="ja-JP" altLang="en-US" dirty="0" smtClean="0"/>
              <a:t>　９－７　Ｇｏｏｇｌｅ戦略の是非</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ja-JP" dirty="0"/>
              <a:t>グーグルは、人間から生理的な測定値</a:t>
            </a:r>
            <a:r>
              <a:rPr lang="ja-JP" altLang="ja-JP" dirty="0" smtClean="0"/>
              <a:t>を</a:t>
            </a:r>
            <a:r>
              <a:rPr lang="ja-JP" altLang="en-US" dirty="0" smtClean="0"/>
              <a:t>大量に</a:t>
            </a:r>
            <a:r>
              <a:rPr lang="ja-JP" altLang="ja-JP" dirty="0" smtClean="0"/>
              <a:t>複数</a:t>
            </a:r>
            <a:r>
              <a:rPr lang="ja-JP" altLang="ja-JP" dirty="0"/>
              <a:t>記録し分析することで、その人の感情状態が推測できる</a:t>
            </a:r>
            <a:r>
              <a:rPr lang="ja-JP" altLang="ja-JP" dirty="0" smtClean="0"/>
              <a:t>技術</a:t>
            </a:r>
            <a:r>
              <a:rPr lang="ja-JP" altLang="en-US" dirty="0"/>
              <a:t>が</a:t>
            </a:r>
            <a:r>
              <a:rPr lang="ja-JP" altLang="ja-JP" dirty="0" smtClean="0"/>
              <a:t>実用化</a:t>
            </a:r>
            <a:r>
              <a:rPr lang="ja-JP" altLang="ja-JP" dirty="0"/>
              <a:t>される</a:t>
            </a:r>
            <a:r>
              <a:rPr lang="ja-JP" altLang="ja-JP" dirty="0" smtClean="0"/>
              <a:t>と</a:t>
            </a:r>
            <a:r>
              <a:rPr lang="ja-JP" altLang="en-US" dirty="0" smtClean="0"/>
              <a:t>判断している</a:t>
            </a:r>
            <a:r>
              <a:rPr lang="ja-JP" altLang="ja-JP" dirty="0" smtClean="0"/>
              <a:t>。</a:t>
            </a:r>
            <a:endParaRPr lang="en-US" altLang="ja-JP" dirty="0" smtClean="0"/>
          </a:p>
          <a:p>
            <a:r>
              <a:rPr lang="ja-JP" altLang="ja-JP" dirty="0" smtClean="0"/>
              <a:t>これ</a:t>
            </a:r>
            <a:r>
              <a:rPr lang="ja-JP" altLang="ja-JP" dirty="0"/>
              <a:t>に対して</a:t>
            </a:r>
            <a:r>
              <a:rPr lang="ja-JP" altLang="ja-JP" dirty="0" smtClean="0"/>
              <a:t>、科学的</a:t>
            </a:r>
            <a:r>
              <a:rPr lang="ja-JP" altLang="ja-JP" dirty="0"/>
              <a:t>に観測したところで、その脳をもっている人物が感じている</a:t>
            </a:r>
            <a:r>
              <a:rPr lang="ja-JP" altLang="ja-JP" b="1" dirty="0"/>
              <a:t>クオリア（感覚質）</a:t>
            </a:r>
            <a:r>
              <a:rPr lang="ja-JP" altLang="ja-JP" dirty="0"/>
              <a:t>には決して到達できないと考える人が</a:t>
            </a:r>
            <a:r>
              <a:rPr lang="ja-JP" altLang="ja-JP" dirty="0" smtClean="0"/>
              <a:t>い</a:t>
            </a:r>
            <a:r>
              <a:rPr lang="ja-JP" altLang="en-US" dirty="0" smtClean="0"/>
              <a:t>る</a:t>
            </a:r>
            <a:r>
              <a:rPr lang="ja-JP" altLang="ja-JP" dirty="0" smtClean="0"/>
              <a:t>。</a:t>
            </a:r>
            <a:endParaRPr lang="en-US" altLang="ja-JP" dirty="0" smtClean="0"/>
          </a:p>
          <a:p>
            <a:r>
              <a:rPr lang="ja-JP" altLang="ja-JP" dirty="0" smtClean="0"/>
              <a:t>人間</a:t>
            </a:r>
            <a:r>
              <a:rPr lang="ja-JP" altLang="ja-JP" dirty="0"/>
              <a:t>は自律的システムであり、閉鎖系の心の中まで観察できないと考えるから</a:t>
            </a:r>
            <a:r>
              <a:rPr lang="ja-JP" altLang="ja-JP" dirty="0" smtClean="0"/>
              <a:t>で</a:t>
            </a:r>
            <a:r>
              <a:rPr lang="ja-JP" altLang="en-US" dirty="0" smtClean="0"/>
              <a:t>ある</a:t>
            </a:r>
            <a:r>
              <a:rPr lang="ja-JP" altLang="ja-JP" dirty="0" smtClean="0"/>
              <a:t>。</a:t>
            </a:r>
            <a:r>
              <a:rPr lang="ja-JP" altLang="ja-JP" dirty="0"/>
              <a:t>この人達は、脳の内部の解剖学的な仕組みを参考にしたコンピュータの開発は行き詰まると</a:t>
            </a:r>
            <a:r>
              <a:rPr lang="ja-JP" altLang="ja-JP" dirty="0" smtClean="0"/>
              <a:t>考え</a:t>
            </a:r>
            <a:r>
              <a:rPr lang="ja-JP" altLang="en-US" dirty="0" smtClean="0"/>
              <a:t>る</a:t>
            </a:r>
            <a:r>
              <a:rPr lang="ja-JP" altLang="ja-JP" dirty="0" smtClean="0"/>
              <a:t>。</a:t>
            </a:r>
            <a:r>
              <a:rPr lang="ja-JP" altLang="ja-JP" dirty="0"/>
              <a:t>脳は単なる神経回路の学習以上の役割を果たしているのではないか、身体を取り巻く状況や環境が大きく寄与し、それらを統合した機能を発揮するのが心であり、脳は心の中核拠点ではあるが、もっと大きな「全体」の一部だと思っている</a:t>
            </a:r>
            <a:r>
              <a:rPr lang="ja-JP" altLang="ja-JP" dirty="0" smtClean="0"/>
              <a:t>ので</a:t>
            </a:r>
            <a:r>
              <a:rPr lang="ja-JP" altLang="en-US" dirty="0" smtClean="0"/>
              <a:t>ある</a:t>
            </a:r>
            <a:r>
              <a:rPr lang="ja-JP" altLang="ja-JP" dirty="0" smtClean="0"/>
              <a:t>。</a:t>
            </a:r>
            <a:endParaRPr lang="en-US" altLang="ja-JP" dirty="0" smtClean="0"/>
          </a:p>
          <a:p>
            <a:endParaRPr kumimoji="1" lang="ja-JP" altLang="en-US" dirty="0"/>
          </a:p>
        </p:txBody>
      </p:sp>
    </p:spTree>
    <p:extLst>
      <p:ext uri="{BB962C8B-B14F-4D97-AF65-F5344CB8AC3E}">
        <p14:creationId xmlns:p14="http://schemas.microsoft.com/office/powerpoint/2010/main" val="5663852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rgbClr val="FF0000"/>
            </a:solidFill>
          </a:ln>
        </p:spPr>
        <p:txBody>
          <a:bodyPr/>
          <a:lstStyle/>
          <a:p>
            <a:pPr algn="ctr"/>
            <a:r>
              <a:rPr kumimoji="1" lang="ja-JP" altLang="en-US" dirty="0" smtClean="0"/>
              <a:t>９－８　無意識の処理</a:t>
            </a:r>
            <a:endParaRPr kumimoji="1" lang="ja-JP" altLang="en-US" dirty="0"/>
          </a:p>
        </p:txBody>
      </p:sp>
      <p:sp>
        <p:nvSpPr>
          <p:cNvPr id="3" name="コンテンツ プレースホルダー 2"/>
          <p:cNvSpPr>
            <a:spLocks noGrp="1"/>
          </p:cNvSpPr>
          <p:nvPr>
            <p:ph idx="1"/>
          </p:nvPr>
        </p:nvSpPr>
        <p:spPr>
          <a:xfrm>
            <a:off x="838200" y="1825625"/>
            <a:ext cx="10515600" cy="4721824"/>
          </a:xfrm>
        </p:spPr>
        <p:txBody>
          <a:bodyPr>
            <a:normAutofit lnSpcReduction="10000"/>
          </a:bodyPr>
          <a:lstStyle/>
          <a:p>
            <a:r>
              <a:rPr lang="ja-JP" altLang="ja-JP" dirty="0"/>
              <a:t>「心の自覚する部分は意識であり、私たちは意識的な人間として生きていると思いこみがち。ところが、実際のところ心を支えているのは意識ではなく、主に無意識。無意識には生活の知恵を生み出す貴重な仕組みが備わってい</a:t>
            </a:r>
            <a:r>
              <a:rPr lang="ja-JP" altLang="en-US" dirty="0"/>
              <a:t>る</a:t>
            </a:r>
            <a:r>
              <a:rPr lang="ja-JP" altLang="ja-JP" dirty="0"/>
              <a:t>。無意識が世界に広がり大量の情報を感知している」（石田幹人『人間とはどういう生物か』）と考えるので</a:t>
            </a:r>
            <a:r>
              <a:rPr lang="ja-JP" altLang="en-US" dirty="0"/>
              <a:t>ある</a:t>
            </a:r>
            <a:r>
              <a:rPr lang="ja-JP" altLang="ja-JP" dirty="0"/>
              <a:t>。</a:t>
            </a:r>
          </a:p>
          <a:p>
            <a:r>
              <a:rPr lang="ja-JP" altLang="ja-JP" dirty="0"/>
              <a:t>この論争はデカルトの</a:t>
            </a:r>
            <a:r>
              <a:rPr lang="ja-JP" altLang="ja-JP" b="1" dirty="0"/>
              <a:t>心と体の二元論</a:t>
            </a:r>
            <a:r>
              <a:rPr lang="ja-JP" altLang="ja-JP" dirty="0"/>
              <a:t>にまでさかのぼる大議論で</a:t>
            </a:r>
            <a:r>
              <a:rPr lang="ja-JP" altLang="en-US" dirty="0"/>
              <a:t>ある。</a:t>
            </a:r>
            <a:r>
              <a:rPr lang="ja-JP" altLang="ja-JP" dirty="0"/>
              <a:t>観光客の脳波から得られたデータと当該観光行動に関連性があるのか否かは収集分析してみないとわか</a:t>
            </a:r>
            <a:r>
              <a:rPr lang="ja-JP" altLang="en-US" dirty="0"/>
              <a:t>らない</a:t>
            </a:r>
            <a:r>
              <a:rPr lang="ja-JP" altLang="ja-JP" dirty="0"/>
              <a:t>。同時に心を自己申告してもらい分析することにより、関係性の有無は解明できる可能性があ</a:t>
            </a:r>
            <a:r>
              <a:rPr lang="ja-JP" altLang="en-US" dirty="0"/>
              <a:t>る</a:t>
            </a:r>
            <a:r>
              <a:rPr lang="ja-JP" altLang="ja-JP" dirty="0"/>
              <a:t>。少なくともマーケティング技術の向上には有益で</a:t>
            </a:r>
            <a:r>
              <a:rPr lang="ja-JP" altLang="en-US" dirty="0"/>
              <a:t>ある</a:t>
            </a:r>
            <a:r>
              <a:rPr lang="ja-JP" altLang="ja-JP" dirty="0" smtClean="0"/>
              <a:t>。</a:t>
            </a:r>
            <a:r>
              <a:rPr lang="ja-JP" altLang="en-US" dirty="0" smtClean="0"/>
              <a:t>勿論観光資源開発にも有益である。</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1044811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smtClean="0"/>
              <a:t>９－７　自動翻訳は日本文化を消滅させる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知能</a:t>
            </a:r>
            <a:r>
              <a:rPr lang="ja-JP" altLang="en-US" dirty="0"/>
              <a:t>に</a:t>
            </a:r>
            <a:r>
              <a:rPr lang="ja-JP" altLang="en-US" dirty="0" smtClean="0"/>
              <a:t>は人間が目的</a:t>
            </a:r>
            <a:r>
              <a:rPr lang="ja-JP" altLang="en-US" dirty="0"/>
              <a:t>を与えなければならない</a:t>
            </a:r>
            <a:r>
              <a:rPr lang="ja-JP" altLang="en-US" dirty="0" smtClean="0"/>
              <a:t>。</a:t>
            </a:r>
            <a:endParaRPr lang="en-US" altLang="ja-JP" dirty="0" smtClean="0"/>
          </a:p>
          <a:p>
            <a:r>
              <a:rPr lang="ja-JP" altLang="en-US" dirty="0" smtClean="0"/>
              <a:t>生命</a:t>
            </a:r>
            <a:r>
              <a:rPr lang="ja-JP" altLang="en-US" dirty="0"/>
              <a:t>は目的を持つ。進化の過程で生き残った</a:t>
            </a:r>
            <a:r>
              <a:rPr lang="ja-JP" altLang="en-US" dirty="0" smtClean="0"/>
              <a:t>もの</a:t>
            </a:r>
            <a:endParaRPr lang="en-US" altLang="ja-JP" dirty="0" smtClean="0"/>
          </a:p>
          <a:p>
            <a:r>
              <a:rPr lang="ja-JP" altLang="en-US" dirty="0" smtClean="0"/>
              <a:t>人間</a:t>
            </a:r>
            <a:r>
              <a:rPr lang="ja-JP" altLang="en-US" dirty="0"/>
              <a:t>の生命から知能を除くと何が残るか。社会性？どういう価値基準</a:t>
            </a:r>
            <a:r>
              <a:rPr lang="ja-JP" altLang="en-US" dirty="0" smtClean="0"/>
              <a:t>？人工</a:t>
            </a:r>
            <a:r>
              <a:rPr lang="ja-JP" altLang="en-US" dirty="0"/>
              <a:t>知能は政治はできない</a:t>
            </a:r>
            <a:r>
              <a:rPr lang="ja-JP" altLang="en-US" dirty="0" smtClean="0"/>
              <a:t>。</a:t>
            </a:r>
            <a:endParaRPr lang="en-US" altLang="ja-JP" dirty="0" smtClean="0"/>
          </a:p>
          <a:p>
            <a:r>
              <a:rPr lang="ja-JP" altLang="en-US" dirty="0" smtClean="0"/>
              <a:t>自動</a:t>
            </a:r>
            <a:r>
              <a:rPr lang="ja-JP" altLang="en-US" dirty="0"/>
              <a:t>翻訳が可能になれば、日本文化と日本語の</a:t>
            </a:r>
            <a:r>
              <a:rPr lang="ja-JP" altLang="en-US" dirty="0" smtClean="0"/>
              <a:t>セットは崩壊する。</a:t>
            </a:r>
            <a:endParaRPr lang="ja-JP" altLang="en-US" dirty="0"/>
          </a:p>
          <a:p>
            <a:r>
              <a:rPr lang="ja-JP" altLang="en-US" dirty="0"/>
              <a:t>自動運転になると、スピード制限が不要になる。どこでバランスさせるかが難しいが、人間が決めなければならない</a:t>
            </a:r>
            <a:r>
              <a:rPr lang="ja-JP" altLang="en-US" dirty="0" smtClean="0"/>
              <a:t>。</a:t>
            </a:r>
            <a:endParaRPr lang="ja-JP" altLang="en-US" dirty="0"/>
          </a:p>
        </p:txBody>
      </p:sp>
    </p:spTree>
    <p:extLst>
      <p:ext uri="{BB962C8B-B14F-4D97-AF65-F5344CB8AC3E}">
        <p14:creationId xmlns:p14="http://schemas.microsoft.com/office/powerpoint/2010/main" val="40398881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w="12700">
            <a:solidFill>
              <a:schemeClr val="tx1"/>
            </a:solidFill>
          </a:ln>
        </p:spPr>
        <p:txBody>
          <a:bodyPr/>
          <a:lstStyle/>
          <a:p>
            <a:pPr algn="ctr" eaLnBrk="1" hangingPunct="1"/>
            <a:r>
              <a:rPr lang="ja-JP" altLang="en-US" dirty="0" smtClean="0"/>
              <a:t>９－８　心とは何か</a:t>
            </a:r>
          </a:p>
        </p:txBody>
      </p:sp>
      <p:sp>
        <p:nvSpPr>
          <p:cNvPr id="101379" name="Rectangle 3"/>
          <p:cNvSpPr>
            <a:spLocks noGrp="1" noChangeArrowheads="1"/>
          </p:cNvSpPr>
          <p:nvPr>
            <p:ph type="body" idx="1"/>
          </p:nvPr>
        </p:nvSpPr>
        <p:spPr/>
        <p:txBody>
          <a:bodyPr/>
          <a:lstStyle/>
          <a:p>
            <a:r>
              <a:rPr lang="ja-JP" altLang="en-US" dirty="0" smtClean="0"/>
              <a:t>意識と心は別である。意識とは心が「自己」という明確な基準を持ち自己そのものの存在と自己の周囲の対象の存在とを認識する</a:t>
            </a:r>
            <a:r>
              <a:rPr lang="ja-JP" altLang="en-US" dirty="0"/>
              <a:t>プロセス。最近まで心の問題は、経験科学の領域外で哲学的話題であった。</a:t>
            </a:r>
            <a:endParaRPr lang="ja-JP" altLang="en-US" dirty="0" smtClean="0"/>
          </a:p>
        </p:txBody>
      </p:sp>
    </p:spTree>
    <p:extLst>
      <p:ext uri="{BB962C8B-B14F-4D97-AF65-F5344CB8AC3E}">
        <p14:creationId xmlns:p14="http://schemas.microsoft.com/office/powerpoint/2010/main" val="34487321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９－９　</a:t>
            </a:r>
            <a:r>
              <a:rPr lang="ja-JP" altLang="ja-JP" dirty="0" smtClean="0"/>
              <a:t>心</a:t>
            </a:r>
            <a:r>
              <a:rPr lang="ja-JP" altLang="ja-JP" dirty="0"/>
              <a:t>と体</a:t>
            </a:r>
            <a:r>
              <a:rPr lang="ja-JP"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ja-JP" dirty="0" smtClean="0"/>
              <a:t>心</a:t>
            </a:r>
            <a:r>
              <a:rPr lang="ja-JP" altLang="ja-JP" dirty="0"/>
              <a:t>が体は別のものと</a:t>
            </a:r>
            <a:r>
              <a:rPr lang="ja-JP" altLang="ja-JP" dirty="0" smtClean="0"/>
              <a:t>する二元論。</a:t>
            </a:r>
            <a:r>
              <a:rPr lang="ja-JP" altLang="ja-JP" dirty="0"/>
              <a:t>それは、身体がもはや存在しなくなったあとも心が生きることを可能にする</a:t>
            </a:r>
            <a:r>
              <a:rPr lang="ja-JP" altLang="ja-JP" dirty="0" smtClean="0"/>
              <a:t>もの</a:t>
            </a:r>
            <a:r>
              <a:rPr lang="ja-JP" altLang="en-US" dirty="0" smtClean="0"/>
              <a:t>だから、</a:t>
            </a:r>
            <a:r>
              <a:rPr lang="ja-JP" altLang="ja-JP" dirty="0" smtClean="0"/>
              <a:t>教会</a:t>
            </a:r>
            <a:r>
              <a:rPr lang="ja-JP" altLang="ja-JP" dirty="0"/>
              <a:t>の破門から逃れることが</a:t>
            </a:r>
            <a:r>
              <a:rPr lang="ja-JP" altLang="ja-JP" dirty="0" smtClean="0"/>
              <a:t>できた。</a:t>
            </a:r>
            <a:endParaRPr lang="en-US" altLang="ja-JP" dirty="0" smtClean="0"/>
          </a:p>
          <a:p>
            <a:r>
              <a:rPr lang="ja-JP" altLang="ja-JP" dirty="0" smtClean="0"/>
              <a:t>この</a:t>
            </a:r>
            <a:r>
              <a:rPr lang="ja-JP" altLang="ja-JP" dirty="0"/>
              <a:t>二元論的見解は現在その魅力を喪失して</a:t>
            </a:r>
            <a:r>
              <a:rPr lang="ja-JP" altLang="ja-JP" dirty="0" smtClean="0"/>
              <a:t>い</a:t>
            </a:r>
            <a:r>
              <a:rPr lang="ja-JP" altLang="en-US" dirty="0" smtClean="0"/>
              <a:t>る</a:t>
            </a:r>
            <a:r>
              <a:rPr lang="ja-JP" altLang="ja-JP" dirty="0" smtClean="0"/>
              <a:t>。</a:t>
            </a:r>
            <a:r>
              <a:rPr lang="ja-JP" altLang="ja-JP" dirty="0"/>
              <a:t>心的現象は脳回路システムの作用に緊密に依存していることが明らかに</a:t>
            </a:r>
            <a:r>
              <a:rPr lang="ja-JP" altLang="ja-JP" dirty="0" smtClean="0"/>
              <a:t>なった。</a:t>
            </a:r>
            <a:r>
              <a:rPr lang="ja-JP" altLang="ja-JP" dirty="0"/>
              <a:t>しかし、心と体の二元論的分離がなくなったわけではなく、分離点が移動したに</a:t>
            </a:r>
            <a:r>
              <a:rPr lang="ja-JP" altLang="ja-JP" dirty="0" smtClean="0"/>
              <a:t>過ぎ</a:t>
            </a:r>
            <a:r>
              <a:rPr lang="ja-JP" altLang="en-US" dirty="0" smtClean="0"/>
              <a:t>ない</a:t>
            </a:r>
            <a:r>
              <a:rPr lang="ja-JP" altLang="ja-JP" dirty="0" smtClean="0"/>
              <a:t>。</a:t>
            </a:r>
            <a:endParaRPr lang="ja-JP" altLang="ja-JP" dirty="0"/>
          </a:p>
          <a:p>
            <a:r>
              <a:rPr lang="ja-JP" altLang="ja-JP" dirty="0"/>
              <a:t>心と脳が一方の側で合体していて、身体</a:t>
            </a:r>
            <a:r>
              <a:rPr lang="en-US" altLang="ja-JP" dirty="0"/>
              <a:t>(</a:t>
            </a:r>
            <a:r>
              <a:rPr lang="ja-JP" altLang="ja-JP" dirty="0"/>
              <a:t>つまり、有機体から脳を差し引いたもの</a:t>
            </a:r>
            <a:r>
              <a:rPr lang="en-US" altLang="ja-JP" dirty="0"/>
              <a:t>)</a:t>
            </a:r>
            <a:r>
              <a:rPr lang="ja-JP" altLang="ja-JP" dirty="0"/>
              <a:t>は反対側にあります。いまや分裂は、脳と</a:t>
            </a:r>
            <a:r>
              <a:rPr lang="en-US" altLang="ja-JP" dirty="0"/>
              <a:t>(</a:t>
            </a:r>
            <a:r>
              <a:rPr lang="ja-JP" altLang="ja-JP" dirty="0"/>
              <a:t>狭義の身体</a:t>
            </a:r>
            <a:r>
              <a:rPr lang="en-US" altLang="ja-JP" dirty="0"/>
              <a:t>)</a:t>
            </a:r>
            <a:r>
              <a:rPr lang="ja-JP" altLang="ja-JP" dirty="0"/>
              <a:t>との間にあるのです。そして脳の部分が狭義の身体から遊離しているので、心と脳がどのように関係しているかの説明がより困難なものとなって</a:t>
            </a:r>
            <a:r>
              <a:rPr lang="ja-JP" altLang="ja-JP" dirty="0" smtClean="0"/>
              <a:t>い</a:t>
            </a:r>
            <a:r>
              <a:rPr lang="ja-JP" altLang="en-US" dirty="0" smtClean="0"/>
              <a:t>る</a:t>
            </a:r>
            <a:r>
              <a:rPr lang="ja-JP" altLang="ja-JP" dirty="0" smtClean="0"/>
              <a:t>。</a:t>
            </a:r>
            <a:endParaRPr lang="ja-JP" altLang="ja-JP" dirty="0"/>
          </a:p>
          <a:p>
            <a:r>
              <a:rPr lang="ja-JP" altLang="ja-JP" dirty="0"/>
              <a:t>人間の心が妊娠のような複雑なもの（想像妊娠）を出現させるのなら、脳は体に対してあるいは体のために、他にも何かできるのではないか。催眠術で疣がとれる、乳頭腺腫ウィルスによってできる子宮頸の癌もなくなるのではないかと思われて</a:t>
            </a:r>
            <a:r>
              <a:rPr lang="ja-JP" altLang="ja-JP" dirty="0" smtClean="0"/>
              <a:t>い</a:t>
            </a:r>
            <a:r>
              <a:rPr lang="ja-JP" altLang="en-US" dirty="0" smtClean="0"/>
              <a:t>る</a:t>
            </a:r>
            <a:r>
              <a:rPr lang="ja-JP" altLang="ja-JP" dirty="0" smtClean="0"/>
              <a:t>。</a:t>
            </a:r>
            <a:r>
              <a:rPr lang="en-US" altLang="ja-JP" dirty="0"/>
              <a:t> </a:t>
            </a:r>
            <a:endParaRPr lang="ja-JP" altLang="ja-JP" dirty="0"/>
          </a:p>
        </p:txBody>
      </p:sp>
    </p:spTree>
    <p:extLst>
      <p:ext uri="{BB962C8B-B14F-4D97-AF65-F5344CB8AC3E}">
        <p14:creationId xmlns:p14="http://schemas.microsoft.com/office/powerpoint/2010/main" val="12656592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6557</TotalTime>
  <Words>14597</Words>
  <Application>Microsoft Office PowerPoint</Application>
  <PresentationFormat>ワイド画面</PresentationFormat>
  <Paragraphs>392</Paragraphs>
  <Slides>102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102</vt:i4>
      </vt:variant>
    </vt:vector>
  </HeadingPairs>
  <TitlesOfParts>
    <vt:vector size="108" baseType="lpstr">
      <vt:lpstr>ＭＳ Ｐゴシック</vt:lpstr>
      <vt:lpstr>新細明體</vt:lpstr>
      <vt:lpstr>Arial</vt:lpstr>
      <vt:lpstr>Calibri</vt:lpstr>
      <vt:lpstr>Calibri Light</vt:lpstr>
      <vt:lpstr>Office テーマ</vt:lpstr>
      <vt:lpstr>第14回</vt:lpstr>
      <vt:lpstr>第六章　観光・人流情報</vt:lpstr>
      <vt:lpstr>１－１人流　（ＨＵＭＡＮ　ＬＯＧＩＳＴＩＣＳ）の発想</vt:lpstr>
      <vt:lpstr>１－２　　　人の移動と通信 ～交通と通信の関係は、相乗、補完、代替の三つに分類される～</vt:lpstr>
      <vt:lpstr>１－３　　印刷術の進展と観光概念の発生</vt:lpstr>
      <vt:lpstr>１－４　本屋、新聞屋、楽譜屋、レコード屋のビジネス・モデル</vt:lpstr>
      <vt:lpstr>１－５　メディアと無体財産権の関係の変化</vt:lpstr>
      <vt:lpstr>２－１　字句「観光情報」</vt:lpstr>
      <vt:lpstr>　２－２　　観光情報提供</vt:lpstr>
      <vt:lpstr>２－３　観光情報提供システムという発想</vt:lpstr>
      <vt:lpstr>２－４　カーナビからマンナビ 　　　　　　　　　そしてニーズ把握の先回りへ</vt:lpstr>
      <vt:lpstr>３－１　脳への刺激と人流・観光資源評価</vt:lpstr>
      <vt:lpstr>３－２　ＳＣＭ概念、ＤＣＭ概念と人流</vt:lpstr>
      <vt:lpstr>人流・観光マーケティング（１）</vt:lpstr>
      <vt:lpstr>　４－１　ウェアラブルデバイス活用による 観光の構造改革</vt:lpstr>
      <vt:lpstr>４－２　ウェアラブルセンサーによる 観光行動の分析実験</vt:lpstr>
      <vt:lpstr>４－３　ウェアラブル・デバイス</vt:lpstr>
      <vt:lpstr>脳は神経細胞の巨大なネットワーク</vt:lpstr>
      <vt:lpstr>神経細胞は細胞体、軸索、樹状突起からなる。</vt:lpstr>
      <vt:lpstr>PowerPoint プレゼンテーション</vt:lpstr>
      <vt:lpstr>神経細胞の層構造が高度な情報処理を実現</vt:lpstr>
      <vt:lpstr>PowerPoint プレゼンテーション</vt:lpstr>
      <vt:lpstr>「人間の意識」をダウンロードする</vt:lpstr>
      <vt:lpstr>４－４　感性のデータベース化</vt:lpstr>
      <vt:lpstr>g-コンテンツ協議会（委員長寺前） 観光ウェアラブル実証実験</vt:lpstr>
      <vt:lpstr>４－５　実証実験 https://youtu.be/Sq4M3nvX6Io</vt:lpstr>
      <vt:lpstr>　　　　　　感性アナライザー</vt:lpstr>
      <vt:lpstr>４－６　　　無意識の興味の発見　</vt:lpstr>
      <vt:lpstr>４－７　観光資源と感性値の関係の解明</vt:lpstr>
      <vt:lpstr>人流・観光マーケティング（２）</vt:lpstr>
      <vt:lpstr>PowerPoint プレゼンテーション</vt:lpstr>
      <vt:lpstr>４－８　　　観光評価とデータ・マイニング</vt:lpstr>
      <vt:lpstr>４－９　身体から文化への転換</vt:lpstr>
      <vt:lpstr>４－１０　味覚センサー</vt:lpstr>
      <vt:lpstr>４－１１　「音譜」と「食譜」</vt:lpstr>
      <vt:lpstr>聴覚</vt:lpstr>
      <vt:lpstr>選択と快楽　 観光行動論は神経経済学に収斂</vt:lpstr>
      <vt:lpstr>脳の透明化</vt:lpstr>
      <vt:lpstr>観光行動</vt:lpstr>
      <vt:lpstr>PowerPoint プレゼンテーション</vt:lpstr>
      <vt:lpstr>まとめ  人流→脳観光学  ～脳科学の進展が導く観光学研究の未来～</vt:lpstr>
      <vt:lpstr>５－１　定住と言語</vt:lpstr>
      <vt:lpstr>５－２　文章が作れるシジュウカラ</vt:lpstr>
      <vt:lpstr>　　５－３　魚にもあるうつ病</vt:lpstr>
      <vt:lpstr>５－４　色彩基本語を共通するチンパンジー</vt:lpstr>
      <vt:lpstr>５－５　サルからの進化</vt:lpstr>
      <vt:lpstr>５－６　手話も言語</vt:lpstr>
      <vt:lpstr>５－７　音の流れが先</vt:lpstr>
      <vt:lpstr>５－９　死の予測</vt:lpstr>
      <vt:lpstr>６－１　個性豊かな脳の使い方</vt:lpstr>
      <vt:lpstr>６－２　高性能の脳</vt:lpstr>
      <vt:lpstr>６－３　　　言語から意識、心が誕生</vt:lpstr>
      <vt:lpstr>６－４ クオリア（覚醒感覚）は脳の活動の副産物</vt:lpstr>
      <vt:lpstr>　　　６－５　咽喉が心を作る</vt:lpstr>
      <vt:lpstr>PowerPoint プレゼンテーション</vt:lpstr>
      <vt:lpstr>原子一個のミクロな世界と感覚</vt:lpstr>
      <vt:lpstr>物理量の測定と観測問題</vt:lpstr>
      <vt:lpstr>６－１　意識で管理できない「見る」行為</vt:lpstr>
      <vt:lpstr>６－２　知覚と認知のメカニズムの解明と 観光学研究</vt:lpstr>
      <vt:lpstr>６－３　個性の発揮、刺激と絵画</vt:lpstr>
      <vt:lpstr>お化け坂</vt:lpstr>
      <vt:lpstr>都市錯視</vt:lpstr>
      <vt:lpstr>６－４　視覚</vt:lpstr>
      <vt:lpstr>６－５　上丘を前提にした野球、テニス</vt:lpstr>
      <vt:lpstr>盲視</vt:lpstr>
      <vt:lpstr>PowerPoint プレゼンテーション</vt:lpstr>
      <vt:lpstr>PowerPoint プレゼンテーション</vt:lpstr>
      <vt:lpstr>６－６　「見る」というのは受動的な行為 ～目で見た情報は欠陥だらけ、脳が無意識的に補完～</vt:lpstr>
      <vt:lpstr>６－７　意識と時間</vt:lpstr>
      <vt:lpstr>６－８ 視覚空間に統合する代償としての時間順序の逆転</vt:lpstr>
      <vt:lpstr>　　７－１　近接感覚、遠隔感覚 幼児期を生き抜く役割「感情」の発生</vt:lpstr>
      <vt:lpstr>７－２　「感情」は何故あるのか</vt:lpstr>
      <vt:lpstr>７－３　感情と意識</vt:lpstr>
      <vt:lpstr>７－３　偏桃体と感情</vt:lpstr>
      <vt:lpstr>７－４　触覚</vt:lpstr>
      <vt:lpstr>８－１　受動意識仮説の始まり</vt:lpstr>
      <vt:lpstr>８－２受動意識仮説</vt:lpstr>
      <vt:lpstr>８－３　身体感覚の転移</vt:lpstr>
      <vt:lpstr>情感＝情動+感情</vt:lpstr>
      <vt:lpstr>８－４　自由意志は、潜在意識の奴隷①</vt:lpstr>
      <vt:lpstr>８－４　自由意志は、潜在意識の奴隷②</vt:lpstr>
      <vt:lpstr>自由意志は、潜在意識の奴隷③</vt:lpstr>
      <vt:lpstr>８－５ 意志のほとんどは、無意識の部分が決定</vt:lpstr>
      <vt:lpstr>脳のダークエナジー</vt:lpstr>
      <vt:lpstr>８－６　反回性回路</vt:lpstr>
      <vt:lpstr>　８－７　脳の１００ステップ問題</vt:lpstr>
      <vt:lpstr>８－８ 不足する時間を補う、量子過程のアイデア</vt:lpstr>
      <vt:lpstr>９－１　意識の数式化（統合情報理論）</vt:lpstr>
      <vt:lpstr>９－２　物質一元論と意識一元論</vt:lpstr>
      <vt:lpstr>ロジャーペンローズの意識一元論</vt:lpstr>
      <vt:lpstr>９－３　Ｇｏｏｇｌｅのネコ</vt:lpstr>
      <vt:lpstr>９－４　デープラーニング</vt:lpstr>
      <vt:lpstr>９－５　モラベックのパラドックス</vt:lpstr>
      <vt:lpstr>９－６ ロボットによる東大入試合格プロジェクトの中止</vt:lpstr>
      <vt:lpstr>　９－７　Ｇｏｏｇｌｅ戦略の是非</vt:lpstr>
      <vt:lpstr>９－８　無意識の処理</vt:lpstr>
      <vt:lpstr>９－７　自動翻訳は日本文化を消滅させる</vt:lpstr>
      <vt:lpstr>９－８　心とは何か</vt:lpstr>
      <vt:lpstr>９－９　心と体、</vt:lpstr>
      <vt:lpstr>９－１０　「心の他者起源説」</vt:lpstr>
      <vt:lpstr>９－１１　「量子もつれ」</vt:lpstr>
      <vt:lpstr>９－１２　衛星量子通信の研究開発</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第一回</dc:title>
  <dc:creator>寺前秀一</dc:creator>
  <cp:lastModifiedBy>寺前秀一</cp:lastModifiedBy>
  <cp:revision>151</cp:revision>
  <dcterms:created xsi:type="dcterms:W3CDTF">2017-12-30T00:14:42Z</dcterms:created>
  <dcterms:modified xsi:type="dcterms:W3CDTF">2018-01-14T11:24:01Z</dcterms:modified>
</cp:coreProperties>
</file>